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2" r:id="rId4"/>
    <p:sldId id="273" r:id="rId5"/>
    <p:sldId id="274" r:id="rId6"/>
    <p:sldId id="275" r:id="rId7"/>
  </p:sldIdLst>
  <p:sldSz cx="9144000" cy="5143500" type="screen16x9"/>
  <p:notesSz cx="6858000" cy="9144000"/>
  <p:custDataLst>
    <p:tags r:id="rId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6" d="100"/>
          <a:sy n="86" d="100"/>
        </p:scale>
        <p:origin x="-810" y="-78"/>
      </p:cViewPr>
      <p:guideLst>
        <p:guide orient="horz" pos="1620"/>
        <p:guide orient="horz" pos="214"/>
        <p:guide orient="horz" pos="2754"/>
        <p:guide pos="2880"/>
        <p:guide pos="204"/>
        <p:guide pos="5556"/>
        <p:guide pos="2653"/>
        <p:guide pos="310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D5329-01C1-4B0E-BA80-8CF0D3D679FD}" type="datetimeFigureOut">
              <a:rPr lang="ru-RU" smtClean="0"/>
              <a:pPr/>
              <a:t>28.09.2016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19C57-370F-4301-8C6C-39B6B5B434A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60200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D5329-01C1-4B0E-BA80-8CF0D3D679FD}" type="datetimeFigureOut">
              <a:rPr lang="ru-RU" smtClean="0"/>
              <a:pPr/>
              <a:t>28.09.2016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19C57-370F-4301-8C6C-39B6B5B434A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042522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D5329-01C1-4B0E-BA80-8CF0D3D679FD}" type="datetimeFigureOut">
              <a:rPr lang="ru-RU" smtClean="0"/>
              <a:pPr/>
              <a:t>28.09.2016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19C57-370F-4301-8C6C-39B6B5B434A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09064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D5329-01C1-4B0E-BA80-8CF0D3D679FD}" type="datetimeFigureOut">
              <a:rPr lang="ru-RU" smtClean="0"/>
              <a:pPr/>
              <a:t>28.09.2016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19C57-370F-4301-8C6C-39B6B5B434A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28699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D5329-01C1-4B0E-BA80-8CF0D3D679FD}" type="datetimeFigureOut">
              <a:rPr lang="ru-RU" smtClean="0"/>
              <a:pPr/>
              <a:t>28.09.2016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19C57-370F-4301-8C6C-39B6B5B434A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88384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D5329-01C1-4B0E-BA80-8CF0D3D679FD}" type="datetimeFigureOut">
              <a:rPr lang="ru-RU" smtClean="0"/>
              <a:pPr/>
              <a:t>28.09.2016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19C57-370F-4301-8C6C-39B6B5B434A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70698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D5329-01C1-4B0E-BA80-8CF0D3D679FD}" type="datetimeFigureOut">
              <a:rPr lang="ru-RU" smtClean="0"/>
              <a:pPr/>
              <a:t>28.09.2016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19C57-370F-4301-8C6C-39B6B5B434A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282859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D5329-01C1-4B0E-BA80-8CF0D3D679FD}" type="datetimeFigureOut">
              <a:rPr lang="ru-RU" smtClean="0"/>
              <a:pPr/>
              <a:t>28.09.2016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19C57-370F-4301-8C6C-39B6B5B434A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03408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D5329-01C1-4B0E-BA80-8CF0D3D679FD}" type="datetimeFigureOut">
              <a:rPr lang="ru-RU" smtClean="0"/>
              <a:pPr/>
              <a:t>28.09.2016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19C57-370F-4301-8C6C-39B6B5B434A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45693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D5329-01C1-4B0E-BA80-8CF0D3D679FD}" type="datetimeFigureOut">
              <a:rPr lang="ru-RU" smtClean="0"/>
              <a:pPr/>
              <a:t>28.09.2016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19C57-370F-4301-8C6C-39B6B5B434A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74588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D5329-01C1-4B0E-BA80-8CF0D3D679FD}" type="datetimeFigureOut">
              <a:rPr lang="ru-RU" smtClean="0"/>
              <a:pPr/>
              <a:t>28.09.2016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19C57-370F-4301-8C6C-39B6B5B434A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21647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D5329-01C1-4B0E-BA80-8CF0D3D679FD}" type="datetimeFigureOut">
              <a:rPr lang="ru-RU" smtClean="0"/>
              <a:pPr/>
              <a:t>28.09.2016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19C57-370F-4301-8C6C-39B6B5B434A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83014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850" y="99085"/>
            <a:ext cx="84963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b="1" dirty="0" smtClean="0">
                <a:solidFill>
                  <a:schemeClr val="tx2"/>
                </a:solidFill>
              </a:rPr>
              <a:t>Решение задач по теме</a:t>
            </a:r>
          </a:p>
          <a:p>
            <a:pPr algn="ctr"/>
            <a:r>
              <a:rPr lang="ru-RU" sz="5000" b="1" dirty="0" smtClean="0">
                <a:solidFill>
                  <a:schemeClr val="tx2"/>
                </a:solidFill>
              </a:rPr>
              <a:t>«Строение атома и</a:t>
            </a:r>
          </a:p>
          <a:p>
            <a:pPr algn="ctr"/>
            <a:r>
              <a:rPr lang="ru-RU" sz="5000" b="1" dirty="0" smtClean="0">
                <a:solidFill>
                  <a:schemeClr val="tx2"/>
                </a:solidFill>
              </a:rPr>
              <a:t>атомного ядра»</a:t>
            </a:r>
            <a:endParaRPr lang="ru-RU" sz="50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25905" y="2499742"/>
            <a:ext cx="39025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Умение решать задачи — </a:t>
            </a:r>
            <a:r>
              <a:rPr lang="ru-RU" dirty="0" err="1" smtClean="0"/>
              <a:t>практичес</a:t>
            </a:r>
            <a:r>
              <a:rPr lang="ru-RU" dirty="0" smtClean="0"/>
              <a:t>-кое </a:t>
            </a:r>
            <a:r>
              <a:rPr lang="ru-RU" dirty="0"/>
              <a:t>искусство, подобное плаванию или катанию на лыжах, или игре на фортепиано: научиться этому можно, лишь подражая избранным образцам и постоянно </a:t>
            </a:r>
            <a:r>
              <a:rPr lang="ru-RU" dirty="0" smtClean="0"/>
              <a:t>тренируясь.</a:t>
            </a:r>
            <a:endParaRPr lang="ru-RU" dirty="0"/>
          </a:p>
          <a:p>
            <a:pPr algn="r"/>
            <a:r>
              <a:rPr lang="ru-RU" dirty="0" err="1"/>
              <a:t>Дьёрдь</a:t>
            </a:r>
            <a:r>
              <a:rPr lang="ru-RU" dirty="0"/>
              <a:t> Пойа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1502" y="2497800"/>
            <a:ext cx="3875212" cy="2530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25433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Прямоугольник 1"/>
              <p:cNvSpPr/>
              <p:nvPr/>
            </p:nvSpPr>
            <p:spPr>
              <a:xfrm>
                <a:off x="323850" y="322815"/>
                <a:ext cx="8496300" cy="6571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b="1" dirty="0" smtClean="0"/>
                  <a:t>Задача 1. </a:t>
                </a:r>
                <a:r>
                  <a:rPr lang="ru-RU" dirty="0" smtClean="0"/>
                  <a:t>Определите</a:t>
                </a:r>
                <a:r>
                  <a:rPr lang="ru-RU" dirty="0"/>
                  <a:t>, ядра каких элементов образуются в результате </a:t>
                </a:r>
                <a:r>
                  <a:rPr lang="el-GR" dirty="0" smtClean="0"/>
                  <a:t>α</a:t>
                </a:r>
                <a:r>
                  <a:rPr lang="ru-RU" dirty="0" smtClean="0"/>
                  <a:t>-распада </a:t>
                </a:r>
                <a:r>
                  <a:rPr lang="ru-RU" dirty="0"/>
                  <a:t>ядра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ru-RU" i="1" smtClean="0">
                            <a:latin typeface="Cambria Math"/>
                          </a:rPr>
                        </m:ctrlPr>
                      </m:sPrePr>
                      <m:sub>
                        <m:r>
                          <a:rPr lang="en-US" b="0" i="1" smtClean="0">
                            <a:latin typeface="Cambria Math"/>
                          </a:rPr>
                          <m:t>92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235</m:t>
                        </m:r>
                      </m:sup>
                      <m:e>
                        <m:r>
                          <a:rPr lang="en-US" b="0" i="1" smtClean="0">
                            <a:latin typeface="Cambria Math"/>
                          </a:rPr>
                          <m:t>𝑈</m:t>
                        </m:r>
                      </m:e>
                    </m:sPre>
                  </m:oMath>
                </a14:m>
                <a:r>
                  <a:rPr lang="en-US" dirty="0" smtClean="0"/>
                  <a:t> </a:t>
                </a:r>
                <a:r>
                  <a:rPr lang="ru-RU" dirty="0" smtClean="0"/>
                  <a:t>и </a:t>
                </a:r>
                <a:r>
                  <a:rPr lang="el-GR" dirty="0" smtClean="0"/>
                  <a:t>β</a:t>
                </a:r>
                <a:r>
                  <a:rPr lang="ru-RU" dirty="0" smtClean="0"/>
                  <a:t>-распада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ru-RU" i="1" smtClean="0">
                            <a:latin typeface="Cambria Math"/>
                          </a:rPr>
                        </m:ctrlPr>
                      </m:sPrePr>
                      <m:sub>
                        <m:r>
                          <a:rPr lang="en-US" b="0" i="1" smtClean="0">
                            <a:latin typeface="Cambria Math"/>
                          </a:rPr>
                          <m:t>55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137</m:t>
                        </m:r>
                      </m:sup>
                      <m:e>
                        <m:r>
                          <a:rPr lang="en-US" b="0" i="1" smtClean="0">
                            <a:latin typeface="Cambria Math"/>
                          </a:rPr>
                          <m:t>𝐶𝑠</m:t>
                        </m:r>
                      </m:e>
                    </m:sPre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850" y="322815"/>
                <a:ext cx="8496300" cy="657168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574" t="-4630" b="-1388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68817579"/>
              </p:ext>
            </p:extLst>
          </p:nvPr>
        </p:nvGraphicFramePr>
        <p:xfrm>
          <a:off x="323850" y="1136325"/>
          <a:ext cx="1007790" cy="2140273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007790"/>
              </a:tblGrid>
              <a:tr h="2923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Дано</a:t>
                      </a:r>
                      <a:r>
                        <a:rPr lang="ru-RU" sz="1800" dirty="0" smtClean="0">
                          <a:effectLst/>
                        </a:rPr>
                        <a:t>:</a:t>
                      </a:r>
                      <a:endParaRPr lang="en-US" sz="18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158817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Прямоугольник 3"/>
              <p:cNvSpPr/>
              <p:nvPr/>
            </p:nvSpPr>
            <p:spPr>
              <a:xfrm>
                <a:off x="827584" y="599814"/>
                <a:ext cx="703654" cy="3801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Pre>
                      <m:sPrePr>
                        <m:ctrlPr>
                          <a:rPr lang="ru-RU" i="1">
                            <a:latin typeface="Cambria Math"/>
                          </a:rPr>
                        </m:ctrlPr>
                      </m:sPrePr>
                      <m:sub>
                        <m:r>
                          <a:rPr lang="en-US" i="1">
                            <a:latin typeface="Cambria Math"/>
                          </a:rPr>
                          <m:t>92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235</m:t>
                        </m:r>
                      </m:sup>
                      <m:e>
                        <m:r>
                          <a:rPr lang="en-US" i="1">
                            <a:latin typeface="Cambria Math"/>
                          </a:rPr>
                          <m:t>𝑈</m:t>
                        </m:r>
                      </m:e>
                    </m:sPre>
                  </m:oMath>
                </a14:m>
                <a:r>
                  <a:rPr lang="en-US" dirty="0"/>
                  <a:t> </a:t>
                </a:r>
                <a:endParaRPr lang="ru-RU" dirty="0"/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599814"/>
                <a:ext cx="703654" cy="380169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Прямоугольник 4"/>
              <p:cNvSpPr/>
              <p:nvPr/>
            </p:nvSpPr>
            <p:spPr>
              <a:xfrm>
                <a:off x="2555776" y="601389"/>
                <a:ext cx="790473" cy="3801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ru-RU" i="1"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en-US" i="1">
                              <a:latin typeface="Cambria Math"/>
                            </a:rPr>
                            <m:t>55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137</m:t>
                          </m:r>
                        </m:sup>
                        <m:e>
                          <m:r>
                            <a:rPr lang="en-US" i="1">
                              <a:latin typeface="Cambria Math"/>
                            </a:rPr>
                            <m:t>𝐶𝑠</m:t>
                          </m:r>
                        </m:e>
                      </m:sPre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601389"/>
                <a:ext cx="790473" cy="380104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b="-161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Прямоугольник 5"/>
              <p:cNvSpPr/>
              <p:nvPr/>
            </p:nvSpPr>
            <p:spPr>
              <a:xfrm>
                <a:off x="3851920" y="327485"/>
                <a:ext cx="902042" cy="3747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ru-RU" i="1" smtClean="0"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en-US" b="0" i="1" smtClean="0">
                              <a:latin typeface="Cambria Math"/>
                            </a:rPr>
                            <m:t>𝑍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𝐴</m:t>
                          </m:r>
                        </m:sup>
                        <m:e>
                          <m:r>
                            <a:rPr lang="en-US" b="0" i="1" smtClean="0">
                              <a:latin typeface="Cambria Math"/>
                            </a:rPr>
                            <m:t>𝑋</m:t>
                          </m:r>
                        </m:e>
                      </m:sPre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ru-RU" b="0" i="1" smtClean="0">
                          <a:latin typeface="Cambria Math"/>
                        </a:rPr>
                        <m:t> ?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327485"/>
                <a:ext cx="902042" cy="374718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1454148" y="1131590"/>
            <a:ext cx="1125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Решение: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531238" y="1500922"/>
            <a:ext cx="37261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1. Рассмотрим </a:t>
            </a:r>
            <a:r>
              <a:rPr lang="el-GR" dirty="0" smtClean="0"/>
              <a:t>α</a:t>
            </a:r>
            <a:r>
              <a:rPr lang="ru-RU" dirty="0" smtClean="0"/>
              <a:t>-распад </a:t>
            </a:r>
            <a:r>
              <a:rPr lang="ru-RU" dirty="0"/>
              <a:t>ядра </a:t>
            </a:r>
            <a:r>
              <a:rPr lang="ru-RU" dirty="0" smtClean="0"/>
              <a:t>урана.</a:t>
            </a:r>
            <a:endParaRPr lang="ru-RU" dirty="0"/>
          </a:p>
        </p:txBody>
      </p:sp>
      <p:grpSp>
        <p:nvGrpSpPr>
          <p:cNvPr id="9" name="Группа 35"/>
          <p:cNvGrpSpPr>
            <a:grpSpLocks/>
          </p:cNvGrpSpPr>
          <p:nvPr/>
        </p:nvGrpSpPr>
        <p:grpSpPr bwMode="auto">
          <a:xfrm>
            <a:off x="5318633" y="1491879"/>
            <a:ext cx="798060" cy="846587"/>
            <a:chOff x="1285852" y="2451038"/>
            <a:chExt cx="1841513" cy="2170238"/>
          </a:xfrm>
        </p:grpSpPr>
        <p:sp>
          <p:nvSpPr>
            <p:cNvPr id="10" name="Овал 9"/>
            <p:cNvSpPr/>
            <p:nvPr/>
          </p:nvSpPr>
          <p:spPr>
            <a:xfrm>
              <a:off x="2357422" y="3286124"/>
              <a:ext cx="767297" cy="763648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1822960" y="2451038"/>
              <a:ext cx="767297" cy="763648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1447249" y="2571744"/>
              <a:ext cx="767297" cy="763648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1857356" y="3071810"/>
              <a:ext cx="767297" cy="763648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 rot="15907305">
              <a:off x="1287677" y="3419785"/>
              <a:ext cx="763648" cy="767297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2000232" y="3857628"/>
              <a:ext cx="767297" cy="763648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360068" y="2505233"/>
              <a:ext cx="767297" cy="763648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1946480" y="2657960"/>
              <a:ext cx="802855" cy="668191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extrusionH="127000" prstMaterial="powder">
              <a:bevelT w="50800" h="6350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1654532" y="3697369"/>
              <a:ext cx="802855" cy="668191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extrusionH="127000" prstMaterial="powder">
              <a:bevelT w="50800" h="6350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1362585" y="3103421"/>
              <a:ext cx="802855" cy="668191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extrusionH="127000" prstMaterial="powder">
              <a:bevelT w="50800" h="6350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0" name="Группа 31"/>
          <p:cNvGrpSpPr>
            <a:grpSpLocks/>
          </p:cNvGrpSpPr>
          <p:nvPr/>
        </p:nvGrpSpPr>
        <p:grpSpPr bwMode="auto">
          <a:xfrm>
            <a:off x="5518344" y="1671560"/>
            <a:ext cx="681103" cy="521453"/>
            <a:chOff x="1946480" y="3029177"/>
            <a:chExt cx="1570987" cy="1336383"/>
          </a:xfrm>
        </p:grpSpPr>
        <p:sp>
          <p:nvSpPr>
            <p:cNvPr id="21" name="Овал 20"/>
            <p:cNvSpPr/>
            <p:nvPr/>
          </p:nvSpPr>
          <p:spPr>
            <a:xfrm>
              <a:off x="2714612" y="3357562"/>
              <a:ext cx="802855" cy="816678"/>
            </a:xfrm>
            <a:prstGeom prst="ellipse">
              <a:avLst/>
            </a:prstGeom>
            <a:gradFill flip="none" rotWithShape="1">
              <a:gsLst>
                <a:gs pos="0">
                  <a:srgbClr val="FFF200"/>
                </a:gs>
                <a:gs pos="47000">
                  <a:srgbClr val="FF7A00"/>
                </a:gs>
                <a:gs pos="100000">
                  <a:srgbClr val="FF0300"/>
                </a:gs>
                <a:gs pos="100000">
                  <a:srgbClr val="4D0808"/>
                </a:gs>
              </a:gsLst>
              <a:lin ang="5400000" scaled="0"/>
              <a:tileRect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457388" y="3029177"/>
              <a:ext cx="802855" cy="668191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extrusionH="127000" prstMaterial="powder">
              <a:bevelT w="50800" h="6350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2384401" y="3697369"/>
              <a:ext cx="802855" cy="668191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extrusionH="127000" prstMaterial="powder">
              <a:bevelT w="50800" h="6350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1946480" y="3261313"/>
              <a:ext cx="766980" cy="733027"/>
            </a:xfrm>
            <a:prstGeom prst="ellipse">
              <a:avLst/>
            </a:prstGeom>
            <a:gradFill flip="none" rotWithShape="1">
              <a:gsLst>
                <a:gs pos="0">
                  <a:srgbClr val="FFF200"/>
                </a:gs>
                <a:gs pos="47000">
                  <a:srgbClr val="FF7A00"/>
                </a:gs>
                <a:gs pos="100000">
                  <a:srgbClr val="FF0300"/>
                </a:gs>
                <a:gs pos="100000">
                  <a:srgbClr val="4D0808"/>
                </a:gs>
              </a:gsLst>
              <a:lin ang="5400000" scaled="0"/>
              <a:tileRect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8" name="TextBox 27"/>
              <p:cNvSpPr txBox="1"/>
              <p:nvPr/>
            </p:nvSpPr>
            <p:spPr>
              <a:xfrm>
                <a:off x="2325725" y="1921028"/>
                <a:ext cx="2137185" cy="3747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Pre>
                      <m:sPrePr>
                        <m:ctrlPr>
                          <a:rPr lang="ru-RU" i="1" smtClean="0">
                            <a:solidFill>
                              <a:srgbClr val="003366"/>
                            </a:solidFill>
                            <a:latin typeface="Cambria Math"/>
                          </a:rPr>
                        </m:ctrlPr>
                      </m:sPrePr>
                      <m:sub>
                        <m:r>
                          <a:rPr lang="en-US" b="0" i="1" smtClean="0">
                            <a:solidFill>
                              <a:srgbClr val="003366"/>
                            </a:solidFill>
                            <a:latin typeface="Cambria Math"/>
                          </a:rPr>
                          <m:t>𝑍</m:t>
                        </m:r>
                      </m:sub>
                      <m:sup>
                        <m:r>
                          <a:rPr lang="en-US" b="0" i="1" smtClean="0">
                            <a:solidFill>
                              <a:srgbClr val="003366"/>
                            </a:solidFill>
                            <a:latin typeface="Cambria Math"/>
                          </a:rPr>
                          <m:t>𝐴</m:t>
                        </m:r>
                      </m:sup>
                      <m:e>
                        <m:r>
                          <a:rPr lang="en-US" b="0" i="1" smtClean="0">
                            <a:solidFill>
                              <a:srgbClr val="003366"/>
                            </a:solidFill>
                            <a:latin typeface="Cambria Math"/>
                          </a:rPr>
                          <m:t>𝑋</m:t>
                        </m:r>
                        <m:r>
                          <a:rPr lang="en-US" b="0" i="1" smtClean="0">
                            <a:solidFill>
                              <a:srgbClr val="003366"/>
                            </a:solidFill>
                            <a:latin typeface="Cambria Math"/>
                          </a:rPr>
                          <m:t> → </m:t>
                        </m:r>
                        <m:sPre>
                          <m:sPrePr>
                            <m:ctrlPr>
                              <a:rPr lang="en-US" b="0" i="1" smtClean="0">
                                <a:solidFill>
                                  <a:srgbClr val="003366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solidFill>
                                  <a:srgbClr val="003366"/>
                                </a:solidFill>
                                <a:latin typeface="Cambria Math"/>
                                <a:ea typeface="Cambria Math"/>
                              </a:rPr>
                              <m:t>𝑍</m:t>
                            </m:r>
                            <m:r>
                              <a:rPr lang="en-US" b="0" i="1" smtClean="0">
                                <a:solidFill>
                                  <a:srgbClr val="003366"/>
                                </a:solidFill>
                                <a:latin typeface="Cambria Math"/>
                                <a:ea typeface="Cambria Math"/>
                              </a:rPr>
                              <m:t>−2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rgbClr val="003366"/>
                                </a:solidFill>
                                <a:latin typeface="Cambria Math"/>
                              </a:rPr>
                              <m:t>𝐴</m:t>
                            </m:r>
                            <m:r>
                              <a:rPr lang="en-US" b="0" i="1" smtClean="0">
                                <a:solidFill>
                                  <a:srgbClr val="003366"/>
                                </a:solidFill>
                                <a:latin typeface="Cambria Math"/>
                              </a:rPr>
                              <m:t>−4</m:t>
                            </m:r>
                          </m:sup>
                          <m:e>
                            <m:r>
                              <a:rPr lang="en-US" b="0" i="1" smtClean="0">
                                <a:solidFill>
                                  <a:srgbClr val="003366"/>
                                </a:solidFill>
                                <a:latin typeface="Cambria Math"/>
                              </a:rPr>
                              <m:t>𝑌</m:t>
                            </m:r>
                            <m:r>
                              <a:rPr lang="en-US" b="0" i="1" smtClean="0">
                                <a:solidFill>
                                  <a:srgbClr val="003366"/>
                                </a:solidFill>
                                <a:latin typeface="Cambria Math"/>
                              </a:rPr>
                              <m:t>+ </m:t>
                            </m:r>
                            <m:sPre>
                              <m:sPrePr>
                                <m:ctrlPr>
                                  <a:rPr lang="en-US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</m:ctrlPr>
                              </m:sPrePr>
                              <m:sub>
                                <m:r>
                                  <a:rPr lang="en-US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4</m:t>
                                </m:r>
                              </m:sup>
                              <m:e>
                                <m:r>
                                  <a:rPr lang="en-US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𝐻𝑒</m:t>
                                </m:r>
                              </m:e>
                            </m:sPre>
                          </m:e>
                        </m:sPre>
                      </m:e>
                    </m:sPre>
                  </m:oMath>
                </a14:m>
                <a:r>
                  <a:rPr lang="en-US" dirty="0" smtClean="0">
                    <a:solidFill>
                      <a:srgbClr val="003366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endParaRPr lang="ru-RU" dirty="0">
                  <a:solidFill>
                    <a:srgbClr val="003366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5725" y="1921028"/>
                <a:ext cx="2137185" cy="374718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0" name="Прямоугольник 29"/>
              <p:cNvSpPr/>
              <p:nvPr/>
            </p:nvSpPr>
            <p:spPr>
              <a:xfrm>
                <a:off x="7884368" y="2173329"/>
                <a:ext cx="655884" cy="3864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en-US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  <m:sup>
                          <m:r>
                            <a:rPr lang="en-US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𝟒</m:t>
                          </m:r>
                        </m:sup>
                        <m:e>
                          <m:r>
                            <a:rPr lang="en-US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𝑯𝒆</m:t>
                          </m:r>
                        </m:e>
                      </m:sPre>
                    </m:oMath>
                  </m:oMathPara>
                </a14:m>
                <a:endParaRPr lang="ru-RU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0" name="Прямоугольник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368" y="2173329"/>
                <a:ext cx="655884" cy="386452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b="-158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1" name="TextBox 30"/>
              <p:cNvSpPr txBox="1"/>
              <p:nvPr/>
            </p:nvSpPr>
            <p:spPr>
              <a:xfrm>
                <a:off x="2325725" y="2341387"/>
                <a:ext cx="2137185" cy="3788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Pre>
                      <m:sPrePr>
                        <m:ctrlPr>
                          <a:rPr lang="ru-RU" i="1" smtClean="0">
                            <a:solidFill>
                              <a:srgbClr val="003366"/>
                            </a:solidFill>
                            <a:latin typeface="Cambria Math"/>
                          </a:rPr>
                        </m:ctrlPr>
                      </m:sPrePr>
                      <m:sub>
                        <m:r>
                          <a:rPr lang="ru-RU" b="0" i="1" smtClean="0">
                            <a:solidFill>
                              <a:srgbClr val="003366"/>
                            </a:solidFill>
                            <a:latin typeface="Cambria Math"/>
                          </a:rPr>
                          <m:t>92</m:t>
                        </m:r>
                      </m:sub>
                      <m:sup>
                        <m:r>
                          <a:rPr lang="ru-RU" b="0" i="1" smtClean="0">
                            <a:solidFill>
                              <a:srgbClr val="003366"/>
                            </a:solidFill>
                            <a:latin typeface="Cambria Math"/>
                          </a:rPr>
                          <m:t>235</m:t>
                        </m:r>
                      </m:sup>
                      <m:e>
                        <m:r>
                          <a:rPr lang="en-US" b="0" i="1" smtClean="0">
                            <a:solidFill>
                              <a:srgbClr val="003366"/>
                            </a:solidFill>
                            <a:latin typeface="Cambria Math"/>
                          </a:rPr>
                          <m:t>𝑈</m:t>
                        </m:r>
                        <m:r>
                          <a:rPr lang="en-US" b="0" i="1" smtClean="0">
                            <a:solidFill>
                              <a:srgbClr val="003366"/>
                            </a:solidFill>
                            <a:latin typeface="Cambria Math"/>
                          </a:rPr>
                          <m:t> → </m:t>
                        </m:r>
                        <m:sPre>
                          <m:sPrePr>
                            <m:ctrlPr>
                              <a:rPr lang="en-US" b="0" i="1" smtClean="0">
                                <a:solidFill>
                                  <a:srgbClr val="003366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solidFill>
                                  <a:srgbClr val="003366"/>
                                </a:solidFill>
                                <a:latin typeface="Cambria Math"/>
                                <a:ea typeface="Cambria Math"/>
                              </a:rPr>
                              <m:t>𝑍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rgbClr val="003366"/>
                                </a:solidFill>
                                <a:latin typeface="Cambria Math"/>
                              </a:rPr>
                              <m:t>𝐴</m:t>
                            </m:r>
                          </m:sup>
                          <m:e>
                            <m:r>
                              <a:rPr lang="en-US" b="0" i="1" smtClean="0">
                                <a:solidFill>
                                  <a:srgbClr val="003366"/>
                                </a:solidFill>
                                <a:latin typeface="Cambria Math"/>
                              </a:rPr>
                              <m:t>𝑋</m:t>
                            </m:r>
                            <m:r>
                              <a:rPr lang="en-US" b="0" i="1" smtClean="0">
                                <a:solidFill>
                                  <a:srgbClr val="003366"/>
                                </a:solidFill>
                                <a:latin typeface="Cambria Math"/>
                              </a:rPr>
                              <m:t>+ </m:t>
                            </m:r>
                            <m:sPre>
                              <m:sPrePr>
                                <m:ctrlPr>
                                  <a:rPr lang="en-US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</m:ctrlPr>
                              </m:sPrePr>
                              <m:sub>
                                <m:r>
                                  <a:rPr lang="en-US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4</m:t>
                                </m:r>
                              </m:sup>
                              <m:e>
                                <m:r>
                                  <a:rPr lang="en-US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𝐻𝑒</m:t>
                                </m:r>
                              </m:e>
                            </m:sPre>
                          </m:e>
                        </m:sPre>
                      </m:e>
                    </m:sPre>
                  </m:oMath>
                </a14:m>
                <a:r>
                  <a:rPr lang="en-US" dirty="0" smtClean="0">
                    <a:solidFill>
                      <a:srgbClr val="003366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endParaRPr lang="ru-RU" dirty="0">
                  <a:solidFill>
                    <a:srgbClr val="003366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5725" y="2341387"/>
                <a:ext cx="2137185" cy="378822"/>
              </a:xfrm>
              <a:prstGeom prst="rect">
                <a:avLst/>
              </a:prstGeom>
              <a:blipFill rotWithShape="1">
                <a:blip r:embed="rId8" cstate="print"/>
                <a:stretch>
                  <a:fillRect b="-161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Прямоугольник 31"/>
          <p:cNvSpPr/>
          <p:nvPr/>
        </p:nvSpPr>
        <p:spPr>
          <a:xfrm>
            <a:off x="1531238" y="2787774"/>
            <a:ext cx="728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2</a:t>
            </a:r>
            <a:r>
              <a:rPr lang="ru-RU" dirty="0" smtClean="0"/>
              <a:t>. В ядерных </a:t>
            </a:r>
            <a:r>
              <a:rPr lang="ru-RU" dirty="0"/>
              <a:t>реакциях суммарный электрический заряд во входном канале равен суммарному электрическому заряду в выходном канале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1531238" y="3434105"/>
            <a:ext cx="728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3.В </a:t>
            </a:r>
            <a:r>
              <a:rPr lang="ru-RU" dirty="0"/>
              <a:t>ядерных реакциях сумма массовых чисел до реакции равна сумме массовых чисел после реакции.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4" name="TextBox 33"/>
              <p:cNvSpPr txBox="1"/>
              <p:nvPr/>
            </p:nvSpPr>
            <p:spPr>
              <a:xfrm>
                <a:off x="1691680" y="4080436"/>
                <a:ext cx="147572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235=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𝐴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+4</m:t>
                      </m:r>
                    </m:oMath>
                  </m:oMathPara>
                </a14:m>
                <a:endParaRPr lang="en-US" b="0" dirty="0" smtClean="0">
                  <a:solidFill>
                    <a:schemeClr val="tx2"/>
                  </a:solidFill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92=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𝑍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+2</m:t>
                      </m:r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1680" y="4080436"/>
                <a:ext cx="1475724" cy="646331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Правая фигурная скобка 34"/>
          <p:cNvSpPr/>
          <p:nvPr/>
        </p:nvSpPr>
        <p:spPr>
          <a:xfrm>
            <a:off x="3055600" y="4140722"/>
            <a:ext cx="107572" cy="519260"/>
          </a:xfrm>
          <a:prstGeom prst="rightBrace">
            <a:avLst>
              <a:gd name="adj1" fmla="val 55557"/>
              <a:gd name="adj2" fmla="val 50000"/>
            </a:avLst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трелка вправо 35"/>
          <p:cNvSpPr/>
          <p:nvPr/>
        </p:nvSpPr>
        <p:spPr>
          <a:xfrm>
            <a:off x="3318071" y="4292302"/>
            <a:ext cx="288032" cy="215999"/>
          </a:xfrm>
          <a:prstGeom prst="rightArrow">
            <a:avLst>
              <a:gd name="adj1" fmla="val 50000"/>
              <a:gd name="adj2" fmla="val 67639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7" name="TextBox 36"/>
              <p:cNvSpPr txBox="1"/>
              <p:nvPr/>
            </p:nvSpPr>
            <p:spPr>
              <a:xfrm>
                <a:off x="3675754" y="4101118"/>
                <a:ext cx="107176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𝐴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=231</m:t>
                      </m:r>
                    </m:oMath>
                  </m:oMathPara>
                </a14:m>
                <a:endParaRPr lang="en-US" b="0" dirty="0" smtClean="0">
                  <a:solidFill>
                    <a:schemeClr val="tx2"/>
                  </a:solidFill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𝑍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=90</m:t>
                      </m:r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5754" y="4101118"/>
                <a:ext cx="1071767" cy="646331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Стрелка вправо 37"/>
          <p:cNvSpPr/>
          <p:nvPr/>
        </p:nvSpPr>
        <p:spPr>
          <a:xfrm>
            <a:off x="4788347" y="4292302"/>
            <a:ext cx="288032" cy="215999"/>
          </a:xfrm>
          <a:prstGeom prst="rightArrow">
            <a:avLst>
              <a:gd name="adj1" fmla="val 50000"/>
              <a:gd name="adj2" fmla="val 67639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9" name="TextBox 38"/>
              <p:cNvSpPr txBox="1"/>
              <p:nvPr/>
            </p:nvSpPr>
            <p:spPr>
              <a:xfrm>
                <a:off x="5306569" y="4215055"/>
                <a:ext cx="1390061" cy="3770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ru-RU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𝑍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𝐴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𝑋</m:t>
                          </m:r>
                        </m:e>
                      </m:sPre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sPre>
                        <m:sPrePr>
                          <m:ctrlP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90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231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𝑇h</m:t>
                          </m:r>
                        </m:e>
                      </m:sPre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6569" y="4215055"/>
                <a:ext cx="1390061" cy="377091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 b="-161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75612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3472E-18 -4.18698E-6 L -0.37674 0.47856 " pathEditMode="relative" ptsTypes="AA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26782E-6 L -0.04635 0.22061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26" y="110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72107E-6 L -0.2401 0.31811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14" y="158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5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/>
      <p:bldP spid="8" grpId="0"/>
      <p:bldP spid="28" grpId="0" animBg="1"/>
      <p:bldP spid="30" grpId="0" animBg="1"/>
      <p:bldP spid="31" grpId="0" animBg="1"/>
      <p:bldP spid="32" grpId="0"/>
      <p:bldP spid="33" grpId="0"/>
      <p:bldP spid="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Прямоугольник 1"/>
              <p:cNvSpPr/>
              <p:nvPr/>
            </p:nvSpPr>
            <p:spPr>
              <a:xfrm>
                <a:off x="323850" y="322815"/>
                <a:ext cx="8496300" cy="6571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b="1" dirty="0" smtClean="0"/>
                  <a:t>Задача 1. </a:t>
                </a:r>
                <a:r>
                  <a:rPr lang="ru-RU" dirty="0" smtClean="0"/>
                  <a:t>Определите</a:t>
                </a:r>
                <a:r>
                  <a:rPr lang="ru-RU" dirty="0"/>
                  <a:t>, ядра каких элементов образуются в результате </a:t>
                </a:r>
                <a:r>
                  <a:rPr lang="el-GR" dirty="0" smtClean="0"/>
                  <a:t>α</a:t>
                </a:r>
                <a:r>
                  <a:rPr lang="ru-RU" dirty="0" smtClean="0"/>
                  <a:t>-распада </a:t>
                </a:r>
                <a:r>
                  <a:rPr lang="ru-RU" dirty="0"/>
                  <a:t>ядра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ru-RU" i="1" smtClean="0">
                            <a:latin typeface="Cambria Math"/>
                          </a:rPr>
                        </m:ctrlPr>
                      </m:sPrePr>
                      <m:sub>
                        <m:r>
                          <a:rPr lang="en-US" b="0" i="1" smtClean="0">
                            <a:latin typeface="Cambria Math"/>
                          </a:rPr>
                          <m:t>92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235</m:t>
                        </m:r>
                      </m:sup>
                      <m:e>
                        <m:r>
                          <a:rPr lang="en-US" b="0" i="1" smtClean="0">
                            <a:latin typeface="Cambria Math"/>
                          </a:rPr>
                          <m:t>𝑈</m:t>
                        </m:r>
                      </m:e>
                    </m:sPre>
                  </m:oMath>
                </a14:m>
                <a:r>
                  <a:rPr lang="en-US" dirty="0" smtClean="0"/>
                  <a:t> </a:t>
                </a:r>
                <a:r>
                  <a:rPr lang="ru-RU" dirty="0" smtClean="0"/>
                  <a:t>и </a:t>
                </a:r>
                <a:r>
                  <a:rPr lang="el-GR" dirty="0" smtClean="0"/>
                  <a:t>β</a:t>
                </a:r>
                <a:r>
                  <a:rPr lang="ru-RU" dirty="0" smtClean="0"/>
                  <a:t>-распада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ru-RU" i="1" smtClean="0">
                            <a:latin typeface="Cambria Math"/>
                          </a:rPr>
                        </m:ctrlPr>
                      </m:sPrePr>
                      <m:sub>
                        <m:r>
                          <a:rPr lang="en-US" b="0" i="1" smtClean="0">
                            <a:latin typeface="Cambria Math"/>
                          </a:rPr>
                          <m:t>55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137</m:t>
                        </m:r>
                      </m:sup>
                      <m:e>
                        <m:r>
                          <a:rPr lang="en-US" b="0" i="1" smtClean="0">
                            <a:latin typeface="Cambria Math"/>
                          </a:rPr>
                          <m:t>𝐶𝑠</m:t>
                        </m:r>
                      </m:e>
                    </m:sPre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850" y="322815"/>
                <a:ext cx="8496300" cy="657168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574" t="-4630" b="-1388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67900619"/>
              </p:ext>
            </p:extLst>
          </p:nvPr>
        </p:nvGraphicFramePr>
        <p:xfrm>
          <a:off x="323850" y="1136325"/>
          <a:ext cx="1007790" cy="2140273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007790"/>
              </a:tblGrid>
              <a:tr h="2923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Дано</a:t>
                      </a:r>
                      <a:r>
                        <a:rPr lang="ru-RU" sz="1800" dirty="0" smtClean="0">
                          <a:effectLst/>
                        </a:rPr>
                        <a:t>:</a:t>
                      </a:r>
                      <a:endParaRPr lang="en-US" sz="18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158817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Прямоугольник 3"/>
              <p:cNvSpPr/>
              <p:nvPr/>
            </p:nvSpPr>
            <p:spPr>
              <a:xfrm>
                <a:off x="475757" y="1692896"/>
                <a:ext cx="703654" cy="3801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Pre>
                      <m:sPrePr>
                        <m:ctrlPr>
                          <a:rPr lang="ru-RU" i="1">
                            <a:latin typeface="Cambria Math"/>
                          </a:rPr>
                        </m:ctrlPr>
                      </m:sPrePr>
                      <m:sub>
                        <m:r>
                          <a:rPr lang="en-US" i="1">
                            <a:latin typeface="Cambria Math"/>
                          </a:rPr>
                          <m:t>92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235</m:t>
                        </m:r>
                      </m:sup>
                      <m:e>
                        <m:r>
                          <a:rPr lang="en-US" i="1">
                            <a:latin typeface="Cambria Math"/>
                          </a:rPr>
                          <m:t>𝑈</m:t>
                        </m:r>
                      </m:e>
                    </m:sPre>
                  </m:oMath>
                </a14:m>
                <a:r>
                  <a:rPr lang="en-US" dirty="0"/>
                  <a:t> </a:t>
                </a:r>
                <a:endParaRPr lang="ru-RU" dirty="0"/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757" y="1692896"/>
                <a:ext cx="703654" cy="380169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b="-161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Прямоугольник 4"/>
              <p:cNvSpPr/>
              <p:nvPr/>
            </p:nvSpPr>
            <p:spPr>
              <a:xfrm>
                <a:off x="432347" y="2150694"/>
                <a:ext cx="790473" cy="3801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ru-RU" i="1"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en-US" i="1">
                              <a:latin typeface="Cambria Math"/>
                            </a:rPr>
                            <m:t>55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137</m:t>
                          </m:r>
                        </m:sup>
                        <m:e>
                          <m:r>
                            <a:rPr lang="en-US" i="1">
                              <a:latin typeface="Cambria Math"/>
                            </a:rPr>
                            <m:t>𝐶𝑠</m:t>
                          </m:r>
                        </m:e>
                      </m:sPre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347" y="2150694"/>
                <a:ext cx="790473" cy="380104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b="-161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Прямоугольник 5"/>
              <p:cNvSpPr/>
              <p:nvPr/>
            </p:nvSpPr>
            <p:spPr>
              <a:xfrm>
                <a:off x="376562" y="2787774"/>
                <a:ext cx="902042" cy="3747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ru-RU" i="1" smtClean="0"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en-US" b="0" i="1" smtClean="0">
                              <a:latin typeface="Cambria Math"/>
                            </a:rPr>
                            <m:t>𝑍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𝐴</m:t>
                          </m:r>
                        </m:sup>
                        <m:e>
                          <m:r>
                            <a:rPr lang="en-US" b="0" i="1" smtClean="0">
                              <a:latin typeface="Cambria Math"/>
                            </a:rPr>
                            <m:t>𝑋</m:t>
                          </m:r>
                        </m:e>
                      </m:sPre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ru-RU" b="0" i="1" smtClean="0">
                          <a:latin typeface="Cambria Math"/>
                        </a:rPr>
                        <m:t> ?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562" y="2787774"/>
                <a:ext cx="902042" cy="374718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1454148" y="1131590"/>
            <a:ext cx="1125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Решение: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531238" y="1500922"/>
            <a:ext cx="37261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4</a:t>
            </a:r>
            <a:r>
              <a:rPr lang="ru-RU" dirty="0" smtClean="0"/>
              <a:t>. Рассмотрим </a:t>
            </a:r>
            <a:r>
              <a:rPr lang="el-GR" dirty="0" smtClean="0"/>
              <a:t>β</a:t>
            </a:r>
            <a:r>
              <a:rPr lang="ru-RU" dirty="0" smtClean="0"/>
              <a:t>-распад </a:t>
            </a:r>
            <a:r>
              <a:rPr lang="ru-RU" dirty="0"/>
              <a:t>ядра </a:t>
            </a:r>
            <a:r>
              <a:rPr lang="ru-RU" dirty="0" smtClean="0"/>
              <a:t>цезия.</a:t>
            </a:r>
            <a:endParaRPr lang="ru-RU" dirty="0"/>
          </a:p>
        </p:txBody>
      </p:sp>
      <p:grpSp>
        <p:nvGrpSpPr>
          <p:cNvPr id="9" name="Группа 35"/>
          <p:cNvGrpSpPr>
            <a:grpSpLocks/>
          </p:cNvGrpSpPr>
          <p:nvPr/>
        </p:nvGrpSpPr>
        <p:grpSpPr bwMode="auto">
          <a:xfrm>
            <a:off x="5318633" y="1491879"/>
            <a:ext cx="798060" cy="846587"/>
            <a:chOff x="1285852" y="2451038"/>
            <a:chExt cx="1841513" cy="2170238"/>
          </a:xfrm>
        </p:grpSpPr>
        <p:sp>
          <p:nvSpPr>
            <p:cNvPr id="10" name="Овал 9"/>
            <p:cNvSpPr/>
            <p:nvPr/>
          </p:nvSpPr>
          <p:spPr>
            <a:xfrm>
              <a:off x="2357422" y="3286124"/>
              <a:ext cx="767297" cy="763648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1822960" y="2451038"/>
              <a:ext cx="767297" cy="763648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1447249" y="2571744"/>
              <a:ext cx="767297" cy="763648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1857356" y="3071810"/>
              <a:ext cx="767297" cy="763648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 rot="15907305">
              <a:off x="1287677" y="3419785"/>
              <a:ext cx="763648" cy="767297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2000232" y="3857628"/>
              <a:ext cx="767297" cy="763648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360068" y="2505233"/>
              <a:ext cx="767297" cy="763648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1689055" y="3667946"/>
              <a:ext cx="802855" cy="668190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extrusionH="127000" prstMaterial="powder">
              <a:bevelT w="50800" h="6350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1362585" y="3103421"/>
              <a:ext cx="802855" cy="668191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extrusionH="127000" prstMaterial="powder">
              <a:bevelT w="50800" h="6350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0" name="Группа 31"/>
          <p:cNvGrpSpPr>
            <a:grpSpLocks/>
          </p:cNvGrpSpPr>
          <p:nvPr/>
        </p:nvGrpSpPr>
        <p:grpSpPr bwMode="auto">
          <a:xfrm>
            <a:off x="5763197" y="1682702"/>
            <a:ext cx="491242" cy="521453"/>
            <a:chOff x="2384401" y="3029177"/>
            <a:chExt cx="1133066" cy="1336383"/>
          </a:xfrm>
        </p:grpSpPr>
        <p:sp>
          <p:nvSpPr>
            <p:cNvPr id="21" name="Овал 20"/>
            <p:cNvSpPr/>
            <p:nvPr/>
          </p:nvSpPr>
          <p:spPr>
            <a:xfrm>
              <a:off x="2714612" y="3357562"/>
              <a:ext cx="802855" cy="816678"/>
            </a:xfrm>
            <a:prstGeom prst="ellipse">
              <a:avLst/>
            </a:prstGeom>
            <a:gradFill flip="none" rotWithShape="1">
              <a:gsLst>
                <a:gs pos="0">
                  <a:srgbClr val="FFF200"/>
                </a:gs>
                <a:gs pos="47000">
                  <a:srgbClr val="FF7A00"/>
                </a:gs>
                <a:gs pos="100000">
                  <a:srgbClr val="FF0300"/>
                </a:gs>
                <a:gs pos="100000">
                  <a:srgbClr val="4D0808"/>
                </a:gs>
              </a:gsLst>
              <a:lin ang="5400000" scaled="0"/>
              <a:tileRect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457388" y="3029177"/>
              <a:ext cx="802855" cy="668191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extrusionH="127000" prstMaterial="powder">
              <a:bevelT w="50800" h="6350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2384401" y="3697369"/>
              <a:ext cx="802855" cy="668191"/>
            </a:xfrm>
            <a:prstGeom prst="ellipse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extrusionH="127000" prstMaterial="powder">
              <a:bevelT w="50800" h="6350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5" name="TextBox 24"/>
              <p:cNvSpPr txBox="1"/>
              <p:nvPr/>
            </p:nvSpPr>
            <p:spPr>
              <a:xfrm>
                <a:off x="2325725" y="1921028"/>
                <a:ext cx="2137185" cy="3761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Pre>
                      <m:sPrePr>
                        <m:ctrlPr>
                          <a:rPr lang="ru-RU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PrePr>
                      <m:sub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𝑍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𝐴</m:t>
                        </m:r>
                      </m:sup>
                      <m:e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𝑋</m:t>
                        </m:r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 → </m:t>
                        </m:r>
                        <m:sPre>
                          <m:sPrePr>
                            <m:ctrlPr>
                              <a:rPr lang="en-US" b="0" i="1" smtClea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  <m:t>𝑍</m:t>
                            </m:r>
                            <m:r>
                              <a:rPr lang="en-US" b="0" i="1" smtClea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  <m:t>+1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𝐴</m:t>
                            </m:r>
                          </m:sup>
                          <m:e>
                            <m:r>
                              <a:rPr lang="en-US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𝑌</m:t>
                            </m:r>
                            <m:r>
                              <a:rPr lang="en-US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+</m:t>
                            </m:r>
                            <m:sPre>
                              <m:sPrePr>
                                <m:ctrlPr>
                                  <a:rPr lang="en-US" b="0" i="1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</m:ctrlPr>
                              </m:sPrePr>
                              <m:sub>
                                <m:r>
                                  <a:rPr lang="en-US" b="0" i="1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sup>
                              <m:e>
                                <m:r>
                                  <a:rPr lang="en-US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𝑒</m:t>
                                </m:r>
                              </m:e>
                            </m:sPre>
                          </m:e>
                        </m:sPre>
                      </m:e>
                    </m:sPre>
                  </m:oMath>
                </a14:m>
                <a:r>
                  <a:rPr lang="en-US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endParaRPr lang="ru-RU" dirty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5725" y="1921028"/>
                <a:ext cx="2137185" cy="376129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7" name="TextBox 26"/>
              <p:cNvSpPr txBox="1"/>
              <p:nvPr/>
            </p:nvSpPr>
            <p:spPr>
              <a:xfrm>
                <a:off x="2249478" y="2369295"/>
                <a:ext cx="2137185" cy="3843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Pre>
                      <m:sPrePr>
                        <m:ctrlPr>
                          <a:rPr lang="ru-RU" i="1" smtClean="0">
                            <a:solidFill>
                              <a:srgbClr val="003366"/>
                            </a:solidFill>
                            <a:latin typeface="Cambria Math"/>
                          </a:rPr>
                        </m:ctrlPr>
                      </m:sPrePr>
                      <m:sub>
                        <m:r>
                          <a:rPr lang="en-US" b="0" i="1" smtClean="0">
                            <a:solidFill>
                              <a:srgbClr val="003366"/>
                            </a:solidFill>
                            <a:latin typeface="Cambria Math"/>
                          </a:rPr>
                          <m:t>55</m:t>
                        </m:r>
                      </m:sub>
                      <m:sup>
                        <m:r>
                          <a:rPr lang="en-US" b="0" i="1" smtClean="0">
                            <a:solidFill>
                              <a:srgbClr val="003366"/>
                            </a:solidFill>
                            <a:latin typeface="Cambria Math"/>
                          </a:rPr>
                          <m:t>137</m:t>
                        </m:r>
                      </m:sup>
                      <m:e>
                        <m:r>
                          <a:rPr lang="en-US" b="0" i="1" smtClean="0">
                            <a:solidFill>
                              <a:srgbClr val="003366"/>
                            </a:solidFill>
                            <a:latin typeface="Cambria Math"/>
                          </a:rPr>
                          <m:t>𝐶𝑠</m:t>
                        </m:r>
                        <m:r>
                          <a:rPr lang="en-US" b="0" i="1" smtClean="0">
                            <a:solidFill>
                              <a:srgbClr val="003366"/>
                            </a:solidFill>
                            <a:latin typeface="Cambria Math"/>
                          </a:rPr>
                          <m:t> → </m:t>
                        </m:r>
                        <m:sPre>
                          <m:sPrePr>
                            <m:ctrlPr>
                              <a:rPr lang="en-US" b="0" i="1" smtClean="0">
                                <a:solidFill>
                                  <a:srgbClr val="003366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solidFill>
                                  <a:srgbClr val="003366"/>
                                </a:solidFill>
                                <a:latin typeface="Cambria Math"/>
                                <a:ea typeface="Cambria Math"/>
                              </a:rPr>
                              <m:t>𝑍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rgbClr val="003366"/>
                                </a:solidFill>
                                <a:latin typeface="Cambria Math"/>
                              </a:rPr>
                              <m:t>𝐴</m:t>
                            </m:r>
                          </m:sup>
                          <m:e>
                            <m:r>
                              <a:rPr lang="en-US" b="0" i="1" smtClean="0">
                                <a:solidFill>
                                  <a:srgbClr val="003366"/>
                                </a:solidFill>
                                <a:latin typeface="Cambria Math"/>
                              </a:rPr>
                              <m:t>𝑋</m:t>
                            </m:r>
                            <m:r>
                              <a:rPr lang="en-US" b="0" i="1" smtClean="0">
                                <a:solidFill>
                                  <a:srgbClr val="003366"/>
                                </a:solidFill>
                                <a:latin typeface="Cambria Math"/>
                              </a:rPr>
                              <m:t>+ </m:t>
                            </m:r>
                            <m:sPre>
                              <m:sPrePr>
                                <m:ctrlPr>
                                  <a:rPr lang="en-US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</m:ctrlPr>
                              </m:sPrePr>
                              <m:sub>
                                <m:r>
                                  <a:rPr lang="en-US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sup>
                              <m:e>
                                <m:r>
                                  <a:rPr lang="en-US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𝑒</m:t>
                                </m:r>
                              </m:e>
                            </m:sPre>
                          </m:e>
                        </m:sPre>
                      </m:e>
                    </m:sPre>
                  </m:oMath>
                </a14:m>
                <a:r>
                  <a:rPr lang="en-US" dirty="0" smtClean="0">
                    <a:solidFill>
                      <a:srgbClr val="003366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endParaRPr lang="ru-RU" dirty="0">
                  <a:solidFill>
                    <a:srgbClr val="003366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9478" y="2369295"/>
                <a:ext cx="2137185" cy="384336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0" name="TextBox 29"/>
              <p:cNvSpPr txBox="1"/>
              <p:nvPr/>
            </p:nvSpPr>
            <p:spPr>
              <a:xfrm>
                <a:off x="1546096" y="2902661"/>
                <a:ext cx="162820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137</m:t>
                      </m:r>
                      <m:r>
                        <a:rPr lang="ru-RU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𝐴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+0</m:t>
                      </m:r>
                    </m:oMath>
                  </m:oMathPara>
                </a14:m>
                <a:endParaRPr lang="en-US" b="0" dirty="0" smtClean="0">
                  <a:solidFill>
                    <a:schemeClr val="tx2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/>
                      </a:rPr>
                      <m:t>55=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/>
                      </a:rPr>
                      <m:t>𝑍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/>
                      </a:rPr>
                      <m:t>+(−1</m:t>
                    </m:r>
                  </m:oMath>
                </a14:m>
                <a:r>
                  <a:rPr lang="en-US" dirty="0" smtClean="0">
                    <a:solidFill>
                      <a:schemeClr val="tx2"/>
                    </a:solidFill>
                  </a:rPr>
                  <a:t>)</a:t>
                </a:r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6096" y="2902661"/>
                <a:ext cx="1628203" cy="646331"/>
              </a:xfrm>
              <a:prstGeom prst="rect">
                <a:avLst/>
              </a:prstGeom>
              <a:blipFill rotWithShape="1">
                <a:blip r:embed="rId8" cstate="print"/>
                <a:stretch>
                  <a:fillRect r="-2247" b="-1415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Правая фигурная скобка 30"/>
          <p:cNvSpPr/>
          <p:nvPr/>
        </p:nvSpPr>
        <p:spPr>
          <a:xfrm>
            <a:off x="3066727" y="2962947"/>
            <a:ext cx="107572" cy="519260"/>
          </a:xfrm>
          <a:prstGeom prst="rightBrace">
            <a:avLst>
              <a:gd name="adj1" fmla="val 55557"/>
              <a:gd name="adj2" fmla="val 50000"/>
            </a:avLst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право 31"/>
          <p:cNvSpPr/>
          <p:nvPr/>
        </p:nvSpPr>
        <p:spPr>
          <a:xfrm>
            <a:off x="3378265" y="3108518"/>
            <a:ext cx="288032" cy="215999"/>
          </a:xfrm>
          <a:prstGeom prst="rightArrow">
            <a:avLst>
              <a:gd name="adj1" fmla="val 50000"/>
              <a:gd name="adj2" fmla="val 67639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3" name="TextBox 32"/>
              <p:cNvSpPr txBox="1"/>
              <p:nvPr/>
            </p:nvSpPr>
            <p:spPr>
              <a:xfrm>
                <a:off x="3779912" y="2893353"/>
                <a:ext cx="107016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𝐴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=137</m:t>
                      </m:r>
                    </m:oMath>
                  </m:oMathPara>
                </a14:m>
                <a:endParaRPr lang="en-US" b="0" i="1" dirty="0" smtClean="0">
                  <a:solidFill>
                    <a:schemeClr val="tx2"/>
                  </a:solidFill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𝑍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=56</m:t>
                      </m:r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2893353"/>
                <a:ext cx="1070165" cy="646331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Стрелка вправо 33"/>
          <p:cNvSpPr/>
          <p:nvPr/>
        </p:nvSpPr>
        <p:spPr>
          <a:xfrm>
            <a:off x="4925033" y="3108517"/>
            <a:ext cx="288032" cy="215999"/>
          </a:xfrm>
          <a:prstGeom prst="rightArrow">
            <a:avLst>
              <a:gd name="adj1" fmla="val 50000"/>
              <a:gd name="adj2" fmla="val 67639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5" name="TextBox 34"/>
              <p:cNvSpPr txBox="1"/>
              <p:nvPr/>
            </p:nvSpPr>
            <p:spPr>
              <a:xfrm>
                <a:off x="5385368" y="3034031"/>
                <a:ext cx="1406154" cy="3770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ru-RU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𝑍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𝐴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𝑋</m:t>
                          </m:r>
                        </m:e>
                      </m:sPre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sPre>
                        <m:sPrePr>
                          <m:ctrlP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56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137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𝐵𝑎</m:t>
                          </m:r>
                        </m:e>
                      </m:sPre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5368" y="3034031"/>
                <a:ext cx="1406154" cy="377091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 b="-161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Овал 35"/>
          <p:cNvSpPr/>
          <p:nvPr/>
        </p:nvSpPr>
        <p:spPr bwMode="auto">
          <a:xfrm>
            <a:off x="5581524" y="1572597"/>
            <a:ext cx="347935" cy="260654"/>
          </a:xfrm>
          <a:prstGeom prst="ellipse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" name="Овал 36"/>
          <p:cNvSpPr/>
          <p:nvPr/>
        </p:nvSpPr>
        <p:spPr bwMode="auto">
          <a:xfrm>
            <a:off x="5596934" y="1762139"/>
            <a:ext cx="332525" cy="286025"/>
          </a:xfrm>
          <a:prstGeom prst="ellipse">
            <a:avLst/>
          </a:prstGeom>
          <a:gradFill flip="none" rotWithShape="1">
            <a:gsLst>
              <a:gs pos="0">
                <a:srgbClr val="FFF200"/>
              </a:gs>
              <a:gs pos="47000">
                <a:srgbClr val="FF7A00"/>
              </a:gs>
              <a:gs pos="100000">
                <a:srgbClr val="FF0300"/>
              </a:gs>
              <a:gs pos="100000">
                <a:srgbClr val="4D0808"/>
              </a:gs>
            </a:gsLst>
            <a:lin ang="5400000" scaled="0"/>
            <a:tileRect/>
          </a:gra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8" name="TextBox 37"/>
          <p:cNvSpPr txBox="1"/>
          <p:nvPr/>
        </p:nvSpPr>
        <p:spPr>
          <a:xfrm>
            <a:off x="7963618" y="2009535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e</a:t>
            </a:r>
            <a:endParaRPr lang="ru-RU" i="1" dirty="0"/>
          </a:p>
        </p:txBody>
      </p:sp>
      <p:sp>
        <p:nvSpPr>
          <p:cNvPr id="39" name="TextBox 38"/>
          <p:cNvSpPr txBox="1"/>
          <p:nvPr/>
        </p:nvSpPr>
        <p:spPr>
          <a:xfrm>
            <a:off x="324889" y="4003541"/>
            <a:ext cx="865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Ответ: </a:t>
            </a:r>
            <a:endParaRPr lang="ru-RU" b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0" name="TextBox 39"/>
              <p:cNvSpPr txBox="1"/>
              <p:nvPr/>
            </p:nvSpPr>
            <p:spPr>
              <a:xfrm>
                <a:off x="1148679" y="3995782"/>
                <a:ext cx="868251" cy="3761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Pre>
                      <m:sPre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PrePr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90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231</m:t>
                        </m:r>
                      </m:sup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𝑇h</m:t>
                        </m:r>
                      </m:e>
                    </m:sPre>
                  </m:oMath>
                </a14:m>
                <a:r>
                  <a:rPr lang="ru-RU" dirty="0" smtClean="0">
                    <a:solidFill>
                      <a:schemeClr val="tx1"/>
                    </a:solidFill>
                  </a:rPr>
                  <a:t>, </a:t>
                </a:r>
                <a:endParaRPr lang="ru-RU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8679" y="3995782"/>
                <a:ext cx="868251" cy="376193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 t="-6452" r="-4895" b="-2419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2" name="TextBox 41"/>
              <p:cNvSpPr txBox="1"/>
              <p:nvPr/>
            </p:nvSpPr>
            <p:spPr>
              <a:xfrm>
                <a:off x="1836159" y="3991871"/>
                <a:ext cx="826637" cy="3801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Pre>
                      <m:sPre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PrePr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56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137</m:t>
                        </m:r>
                      </m:sup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𝐵𝑎</m:t>
                        </m:r>
                      </m:e>
                    </m:sPre>
                  </m:oMath>
                </a14:m>
                <a:r>
                  <a:rPr lang="ru-RU" dirty="0" smtClean="0">
                    <a:solidFill>
                      <a:schemeClr val="tx1"/>
                    </a:solidFill>
                  </a:rPr>
                  <a:t>.</a:t>
                </a:r>
                <a:endParaRPr lang="ru-RU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6159" y="3991871"/>
                <a:ext cx="826637" cy="380104"/>
              </a:xfrm>
              <a:prstGeom prst="rect">
                <a:avLst/>
              </a:prstGeom>
              <a:blipFill rotWithShape="1">
                <a:blip r:embed="rId12" cstate="print"/>
                <a:stretch>
                  <a:fillRect t="-4839" r="-6618" b="-2580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03001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798 0.02654 " pathEditMode="relative" ptsTypes="AA">
                                      <p:cBhvr>
                                        <p:cTn id="36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8" grpId="0"/>
      <p:bldP spid="25" grpId="0" animBg="1"/>
      <p:bldP spid="27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6" grpId="1" animBg="1"/>
      <p:bldP spid="37" grpId="0" animBg="1"/>
      <p:bldP spid="38" grpId="0"/>
      <p:bldP spid="39" grpId="0"/>
      <p:bldP spid="40" grpId="0" animBg="1"/>
      <p:bldP spid="4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850" y="203355"/>
            <a:ext cx="84963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Задача 2. </a:t>
            </a:r>
            <a:r>
              <a:rPr lang="ru-RU" dirty="0" smtClean="0"/>
              <a:t>Определите </a:t>
            </a:r>
            <a:r>
              <a:rPr lang="ru-RU" dirty="0"/>
              <a:t>удельную энергию связи ядра </a:t>
            </a:r>
            <a:r>
              <a:rPr lang="ru-RU" dirty="0" smtClean="0"/>
              <a:t>атома</a:t>
            </a:r>
            <a:r>
              <a:rPr lang="en-US" dirty="0" smtClean="0"/>
              <a:t> 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72488606"/>
              </p:ext>
            </p:extLst>
          </p:nvPr>
        </p:nvGraphicFramePr>
        <p:xfrm>
          <a:off x="323850" y="717842"/>
          <a:ext cx="2375942" cy="264906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375942"/>
              </a:tblGrid>
              <a:tr h="2923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Дано</a:t>
                      </a:r>
                      <a:r>
                        <a:rPr lang="ru-RU" sz="1800" dirty="0" smtClean="0">
                          <a:effectLst/>
                        </a:rPr>
                        <a:t>:</a:t>
                      </a:r>
                      <a:endParaRPr lang="en-US" sz="18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66760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6110820" y="214009"/>
                <a:ext cx="601190" cy="3781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ru-RU" i="1" smtClean="0"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en-US" b="0" i="1" smtClean="0">
                              <a:latin typeface="Cambria Math"/>
                            </a:rPr>
                            <m:t>5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11</m:t>
                          </m:r>
                        </m:sup>
                        <m:e>
                          <m:r>
                            <a:rPr lang="en-US" b="0" i="1" smtClean="0">
                              <a:latin typeface="Cambria Math"/>
                            </a:rPr>
                            <m:t>𝐵</m:t>
                          </m:r>
                        </m:e>
                      </m:sPre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0820" y="214009"/>
                <a:ext cx="601190" cy="378117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b="-161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6117424" y="182394"/>
                <a:ext cx="649280" cy="3781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ru-RU" i="1" smtClean="0"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en-US" b="0" i="1" smtClean="0">
                              <a:latin typeface="Cambria Math"/>
                            </a:rPr>
                            <m:t>5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11</m:t>
                          </m:r>
                        </m:sup>
                        <m:e>
                          <m:r>
                            <a:rPr lang="en-US" b="0" i="1" smtClean="0">
                              <a:latin typeface="Cambria Math"/>
                            </a:rPr>
                            <m:t>𝐵</m:t>
                          </m:r>
                        </m:e>
                      </m:sPre>
                      <m:r>
                        <a:rPr lang="en-US" b="0" i="0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7424" y="182394"/>
                <a:ext cx="649280" cy="378117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b="-161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323850" y="1581938"/>
                <a:ext cx="24493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𝐵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 </m:t>
                    </m:r>
                  </m:oMath>
                </a14:m>
                <a:r>
                  <a:rPr lang="ru-RU" dirty="0"/>
                  <a:t>11,009 305 </a:t>
                </a:r>
                <a:r>
                  <a:rPr lang="ru-RU" dirty="0" err="1"/>
                  <a:t>а.е.м</a:t>
                </a:r>
                <a:r>
                  <a:rPr lang="ru-RU" dirty="0"/>
                  <a:t>.</a:t>
                </a:r>
                <a:endParaRPr lang="ru-RU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850" y="1581938"/>
                <a:ext cx="2449325" cy="36933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t="-8333" r="-1990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TextBox 6"/>
              <p:cNvSpPr txBox="1"/>
              <p:nvPr/>
            </p:nvSpPr>
            <p:spPr>
              <a:xfrm>
                <a:off x="2972756" y="214009"/>
                <a:ext cx="1142044" cy="3948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ru-RU" b="0" i="1" smtClean="0">
                              <a:latin typeface="Cambria Math"/>
                            </a:rPr>
                            <m:t>уд. св</m:t>
                          </m:r>
                        </m:sub>
                      </m:sSub>
                      <m:r>
                        <a:rPr lang="ru-RU" b="0" i="1" smtClean="0">
                          <a:latin typeface="Cambria Math"/>
                        </a:rPr>
                        <m:t>= ?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2756" y="214009"/>
                <a:ext cx="1142044" cy="394852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Прямоугольник 7"/>
              <p:cNvSpPr/>
              <p:nvPr/>
            </p:nvSpPr>
            <p:spPr>
              <a:xfrm>
                <a:off x="313946" y="1953491"/>
                <a:ext cx="239482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dirty="0" smtClean="0">
                          <a:latin typeface="Cambria Math"/>
                        </a:rPr>
                        <m:t>𝑚</m:t>
                      </m:r>
                      <m:r>
                        <a:rPr lang="ru-RU" i="1" baseline="-25000" dirty="0" err="1">
                          <a:latin typeface="Cambria Math"/>
                        </a:rPr>
                        <m:t>𝑝</m:t>
                      </m:r>
                      <m:r>
                        <a:rPr lang="ru-RU" i="1" dirty="0">
                          <a:latin typeface="Cambria Math"/>
                        </a:rPr>
                        <m:t>= 1,007 83 </m:t>
                      </m:r>
                      <m:r>
                        <a:rPr lang="ru-RU" i="1" dirty="0" err="1" smtClean="0">
                          <a:latin typeface="Cambria Math"/>
                        </a:rPr>
                        <m:t>а.е.м</m:t>
                      </m:r>
                      <m:r>
                        <a:rPr lang="ru-RU" i="1" dirty="0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946" y="1953491"/>
                <a:ext cx="2394823" cy="369332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Прямоугольник 8"/>
              <p:cNvSpPr/>
              <p:nvPr/>
            </p:nvSpPr>
            <p:spPr>
              <a:xfrm>
                <a:off x="294003" y="2320602"/>
                <a:ext cx="239757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dirty="0" smtClean="0">
                          <a:latin typeface="Cambria Math"/>
                        </a:rPr>
                        <m:t>𝑚</m:t>
                      </m:r>
                      <m:r>
                        <a:rPr lang="ru-RU" i="1" baseline="-25000" dirty="0" err="1">
                          <a:latin typeface="Cambria Math"/>
                        </a:rPr>
                        <m:t>𝑛</m:t>
                      </m:r>
                      <m:r>
                        <a:rPr lang="ru-RU" i="1" dirty="0">
                          <a:latin typeface="Cambria Math"/>
                        </a:rPr>
                        <m:t>= 1,008 66 </m:t>
                      </m:r>
                      <m:r>
                        <a:rPr lang="ru-RU" i="1" dirty="0" err="1">
                          <a:latin typeface="Cambria Math"/>
                        </a:rPr>
                        <m:t>а.е.м</m:t>
                      </m:r>
                      <m:r>
                        <a:rPr lang="ru-RU" i="1" dirty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003" y="2320602"/>
                <a:ext cx="2397579" cy="369332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2773175" y="717842"/>
            <a:ext cx="1125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Решение: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2947598" y="1032955"/>
            <a:ext cx="58721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1. По </a:t>
            </a:r>
            <a:r>
              <a:rPr lang="ru-RU" dirty="0"/>
              <a:t>формуле </a:t>
            </a:r>
            <a:r>
              <a:rPr lang="ru-RU" i="1" dirty="0">
                <a:solidFill>
                  <a:schemeClr val="tx2"/>
                </a:solidFill>
              </a:rPr>
              <a:t>N = A – Z</a:t>
            </a:r>
            <a:r>
              <a:rPr lang="ru-RU" i="1" dirty="0"/>
              <a:t> </a:t>
            </a:r>
            <a:r>
              <a:rPr lang="ru-RU" dirty="0"/>
              <a:t>найдите количество протонов </a:t>
            </a:r>
            <a:r>
              <a:rPr lang="ru-RU" i="1" dirty="0">
                <a:solidFill>
                  <a:schemeClr val="tx2"/>
                </a:solidFill>
              </a:rPr>
              <a:t>Z</a:t>
            </a:r>
            <a:r>
              <a:rPr lang="ru-RU" dirty="0"/>
              <a:t> и </a:t>
            </a:r>
            <a:r>
              <a:rPr lang="ru-RU" dirty="0" smtClean="0"/>
              <a:t>нейтронов </a:t>
            </a:r>
            <a:r>
              <a:rPr lang="ru-RU" i="1" dirty="0" smtClean="0">
                <a:solidFill>
                  <a:schemeClr val="tx2"/>
                </a:solidFill>
              </a:rPr>
              <a:t>N</a:t>
            </a:r>
            <a:r>
              <a:rPr lang="ru-RU" dirty="0"/>
              <a:t> в ядре </a:t>
            </a:r>
            <a:r>
              <a:rPr lang="ru-RU" dirty="0" smtClean="0"/>
              <a:t>атома. 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2972306" y="1679286"/>
            <a:ext cx="13805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chemeClr val="tx2"/>
                </a:solidFill>
              </a:rPr>
              <a:t>А</a:t>
            </a:r>
            <a:r>
              <a:rPr lang="ru-RU" dirty="0" smtClean="0">
                <a:solidFill>
                  <a:schemeClr val="tx2"/>
                </a:solidFill>
              </a:rPr>
              <a:t> = 11 </a:t>
            </a:r>
            <a:r>
              <a:rPr lang="ru-RU" dirty="0" err="1" smtClean="0">
                <a:solidFill>
                  <a:schemeClr val="tx2"/>
                </a:solidFill>
              </a:rPr>
              <a:t>а.е.м</a:t>
            </a:r>
            <a:r>
              <a:rPr lang="ru-RU" dirty="0" smtClean="0">
                <a:solidFill>
                  <a:schemeClr val="tx2"/>
                </a:solidFill>
              </a:rPr>
              <a:t>.</a:t>
            </a:r>
          </a:p>
          <a:p>
            <a:r>
              <a:rPr lang="en-US" i="1" dirty="0" smtClean="0">
                <a:solidFill>
                  <a:schemeClr val="tx2"/>
                </a:solidFill>
              </a:rPr>
              <a:t>Z</a:t>
            </a:r>
            <a:r>
              <a:rPr lang="en-US" dirty="0" smtClean="0">
                <a:solidFill>
                  <a:schemeClr val="tx2"/>
                </a:solidFill>
              </a:rPr>
              <a:t> = 5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5" name="Правая фигурная скобка 14"/>
          <p:cNvSpPr/>
          <p:nvPr/>
        </p:nvSpPr>
        <p:spPr>
          <a:xfrm>
            <a:off x="4244800" y="1679286"/>
            <a:ext cx="216024" cy="646331"/>
          </a:xfrm>
          <a:prstGeom prst="rightBrace">
            <a:avLst>
              <a:gd name="adj1" fmla="val 32069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4513538" y="1844886"/>
            <a:ext cx="1465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tx2"/>
                </a:solidFill>
              </a:rPr>
              <a:t>N</a:t>
            </a:r>
            <a:r>
              <a:rPr lang="en-US" dirty="0" smtClean="0">
                <a:solidFill>
                  <a:schemeClr val="tx2"/>
                </a:solidFill>
              </a:rPr>
              <a:t> = 11 – 5 = 6</a:t>
            </a:r>
            <a:endParaRPr lang="ru-RU" i="1" dirty="0">
              <a:solidFill>
                <a:schemeClr val="tx2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972306" y="2334462"/>
            <a:ext cx="58473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2</a:t>
            </a:r>
            <a:r>
              <a:rPr lang="ru-RU" dirty="0" smtClean="0"/>
              <a:t>. Запишите </a:t>
            </a:r>
            <a:r>
              <a:rPr lang="ru-RU" dirty="0"/>
              <a:t>формулу энергии связи атомного </a:t>
            </a:r>
            <a:r>
              <a:rPr lang="ru-RU" dirty="0" smtClean="0"/>
              <a:t>ядра.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8" name="TextBox 17"/>
              <p:cNvSpPr txBox="1"/>
              <p:nvPr/>
            </p:nvSpPr>
            <p:spPr>
              <a:xfrm>
                <a:off x="3549772" y="2642575"/>
                <a:ext cx="4668650" cy="6584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ru-RU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св</m:t>
                          </m:r>
                        </m:sub>
                      </m:sSub>
                      <m:r>
                        <a:rPr lang="ru-RU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𝑍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𝑝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𝑁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𝑚</m:t>
                          </m:r>
                        </m:e>
                        <m:sub>
                          <m:r>
                            <a:rPr lang="ru-RU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я</m:t>
                          </m:r>
                        </m:sub>
                      </m:sSub>
                      <m:r>
                        <a:rPr lang="ru-RU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)∙931,5</m:t>
                      </m:r>
                      <m:f>
                        <m:fPr>
                          <m:ctrlPr>
                            <a:rPr lang="ru-RU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ru-RU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МэВ</m:t>
                          </m:r>
                        </m:num>
                        <m:den>
                          <m:r>
                            <a:rPr lang="ru-RU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нуклон</m:t>
                          </m:r>
                        </m:den>
                      </m:f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772" y="2642575"/>
                <a:ext cx="4668650" cy="658450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9" name="TextBox 18"/>
              <p:cNvSpPr txBox="1"/>
              <p:nvPr/>
            </p:nvSpPr>
            <p:spPr>
              <a:xfrm>
                <a:off x="3087691" y="3219822"/>
                <a:ext cx="559281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ru-RU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св</m:t>
                          </m:r>
                        </m:sub>
                      </m:sSub>
                      <m:r>
                        <a:rPr lang="ru-RU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=931,5</m:t>
                      </m:r>
                      <m:r>
                        <a:rPr lang="ru-RU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d>
                        <m:dPr>
                          <m:ctrlPr>
                            <a:rPr lang="ru-RU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ru-RU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5∙1,00783+6∙1,00866−11,009305</m:t>
                          </m:r>
                        </m:e>
                      </m:d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7691" y="3219822"/>
                <a:ext cx="5592813" cy="369332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TextBox 19"/>
              <p:cNvSpPr txBox="1"/>
              <p:nvPr/>
            </p:nvSpPr>
            <p:spPr>
              <a:xfrm>
                <a:off x="4873403" y="3589154"/>
                <a:ext cx="20204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  <m:sub>
                          <m:r>
                            <a:rPr lang="ru-RU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св</m:t>
                          </m:r>
                        </m:sub>
                      </m:sSub>
                      <m:r>
                        <a:rPr lang="ru-RU" i="1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=76,201 Мэ</m:t>
                      </m:r>
                      <m:r>
                        <a:rPr lang="ru-RU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В</m:t>
                      </m:r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3403" y="3589154"/>
                <a:ext cx="2020489" cy="369332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Прямоугольник 20"/>
          <p:cNvSpPr/>
          <p:nvPr/>
        </p:nvSpPr>
        <p:spPr>
          <a:xfrm>
            <a:off x="337320" y="3867894"/>
            <a:ext cx="8495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3. Запишите формулу для </a:t>
            </a:r>
            <a:r>
              <a:rPr lang="ru-RU" dirty="0"/>
              <a:t>расчёта удельной энергии связи атомного ядра.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2" name="Прямоугольник 21"/>
              <p:cNvSpPr/>
              <p:nvPr/>
            </p:nvSpPr>
            <p:spPr>
              <a:xfrm>
                <a:off x="323850" y="4267346"/>
                <a:ext cx="1539203" cy="6090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dirty="0" smtClean="0">
                          <a:solidFill>
                            <a:schemeClr val="tx2"/>
                          </a:solidFill>
                          <a:latin typeface="Cambria Math"/>
                        </a:rPr>
                        <m:t>𝐸</m:t>
                      </m:r>
                      <m:r>
                        <a:rPr lang="ru-RU" i="1" baseline="-25000" dirty="0" err="1" smtClean="0">
                          <a:solidFill>
                            <a:schemeClr val="tx2"/>
                          </a:solidFill>
                          <a:latin typeface="Cambria Math"/>
                        </a:rPr>
                        <m:t>уд.св</m:t>
                      </m:r>
                      <m:r>
                        <a:rPr lang="ru-RU" i="1" baseline="-25000" dirty="0">
                          <a:solidFill>
                            <a:schemeClr val="tx2"/>
                          </a:solidFill>
                          <a:latin typeface="Cambria Math"/>
                        </a:rPr>
                        <m:t>.</m:t>
                      </m:r>
                      <m:r>
                        <a:rPr lang="ru-RU" i="1" dirty="0">
                          <a:solidFill>
                            <a:schemeClr val="tx2"/>
                          </a:solidFill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ru-RU" i="1" dirty="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𝐸</m:t>
                          </m:r>
                          <m:r>
                            <a:rPr lang="ru-RU" i="1" baseline="-25000" dirty="0" err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св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A</m:t>
                          </m:r>
                        </m:den>
                      </m:f>
                      <m:r>
                        <a:rPr lang="ru-RU" i="1" dirty="0" smtClean="0">
                          <a:solidFill>
                            <a:schemeClr val="tx2"/>
                          </a:solidFill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22" name="Прямоугольник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850" y="4267346"/>
                <a:ext cx="1539203" cy="609077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4" name="Прямоугольник 23"/>
              <p:cNvSpPr/>
              <p:nvPr/>
            </p:nvSpPr>
            <p:spPr>
              <a:xfrm>
                <a:off x="1736416" y="4241732"/>
                <a:ext cx="3748141" cy="6603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dirty="0" smtClean="0">
                          <a:solidFill>
                            <a:schemeClr val="tx2"/>
                          </a:solidFill>
                          <a:latin typeface="Cambria Math"/>
                        </a:rPr>
                        <m:t>𝐸</m:t>
                      </m:r>
                      <m:r>
                        <a:rPr lang="ru-RU" i="1" baseline="-25000" dirty="0" err="1">
                          <a:solidFill>
                            <a:schemeClr val="tx2"/>
                          </a:solidFill>
                          <a:latin typeface="Cambria Math"/>
                        </a:rPr>
                        <m:t>уд</m:t>
                      </m:r>
                      <m:r>
                        <a:rPr lang="ru-RU" b="0" i="1" baseline="-25000" dirty="0" smtClean="0">
                          <a:solidFill>
                            <a:schemeClr val="tx2"/>
                          </a:solidFill>
                          <a:latin typeface="Cambria Math"/>
                        </a:rPr>
                        <m:t>.</m:t>
                      </m:r>
                      <m:r>
                        <a:rPr lang="ru-RU" i="1" baseline="-25000" dirty="0" err="1">
                          <a:solidFill>
                            <a:schemeClr val="tx2"/>
                          </a:solidFill>
                          <a:latin typeface="Cambria Math"/>
                        </a:rPr>
                        <m:t>св</m:t>
                      </m:r>
                      <m:r>
                        <a:rPr lang="ru-RU" i="1" baseline="-25000" dirty="0">
                          <a:solidFill>
                            <a:schemeClr val="tx2"/>
                          </a:solidFill>
                          <a:latin typeface="Cambria Math"/>
                        </a:rPr>
                        <m:t>.</m:t>
                      </m:r>
                      <m:r>
                        <a:rPr lang="ru-RU" i="1" dirty="0">
                          <a:solidFill>
                            <a:schemeClr val="tx2"/>
                          </a:solidFill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ru-RU" i="1" dirty="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i="1" dirty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76,201</m:t>
                          </m:r>
                        </m:num>
                        <m:den>
                          <m:r>
                            <a:rPr lang="ru-RU" i="1" dirty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11</m:t>
                          </m:r>
                        </m:den>
                      </m:f>
                      <m:r>
                        <a:rPr lang="ru-RU" i="1" dirty="0" smtClean="0">
                          <a:solidFill>
                            <a:schemeClr val="tx2"/>
                          </a:solidFill>
                          <a:latin typeface="Cambria Math"/>
                        </a:rPr>
                        <m:t>= 6,9274 </m:t>
                      </m:r>
                      <m:f>
                        <m:fPr>
                          <m:ctrlPr>
                            <a:rPr lang="ru-RU" i="1" dirty="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i="1" dirty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Мэ</m:t>
                          </m:r>
                          <m:r>
                            <a:rPr lang="ru-RU" b="0" i="1" dirty="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В</m:t>
                          </m:r>
                        </m:num>
                        <m:den>
                          <m:r>
                            <a:rPr lang="ru-RU" i="1" dirty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нуклон</m:t>
                          </m:r>
                        </m:den>
                      </m:f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24" name="Прямоугольник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6416" y="4241732"/>
                <a:ext cx="3748141" cy="660309"/>
              </a:xfrm>
              <a:prstGeom prst="rect">
                <a:avLst/>
              </a:prstGeom>
              <a:blipFill rotWithShape="1">
                <a:blip r:embed="rId1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62670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93397E-6 L -0.64201 0.20117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101" y="100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1.20025E-6 L -0.24983 0.52144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260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4" grpId="1" animBg="1"/>
      <p:bldP spid="5" grpId="0" animBg="1"/>
      <p:bldP spid="6" grpId="0" animBg="1"/>
      <p:bldP spid="7" grpId="0" animBg="1"/>
      <p:bldP spid="7" grpId="1" animBg="1"/>
      <p:bldP spid="8" grpId="0" animBg="1"/>
      <p:bldP spid="9" grpId="0" animBg="1"/>
      <p:bldP spid="10" grpId="0"/>
      <p:bldP spid="13" grpId="0"/>
      <p:bldP spid="14" grpId="0"/>
      <p:bldP spid="15" grpId="0" animBg="1"/>
      <p:bldP spid="16" grpId="0"/>
      <p:bldP spid="17" grpId="0"/>
      <p:bldP spid="18" grpId="0" animBg="1"/>
      <p:bldP spid="19" grpId="0" animBg="1"/>
      <p:bldP spid="20" grpId="0" animBg="1"/>
      <p:bldP spid="21" grpId="0"/>
      <p:bldP spid="22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Прямоугольник 1"/>
              <p:cNvSpPr/>
              <p:nvPr/>
            </p:nvSpPr>
            <p:spPr>
              <a:xfrm>
                <a:off x="321616" y="267494"/>
                <a:ext cx="8498533" cy="9315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b="1" dirty="0" smtClean="0"/>
                  <a:t>Задача 3. </a:t>
                </a:r>
                <a:r>
                  <a:rPr lang="ru-RU" dirty="0" smtClean="0"/>
                  <a:t>Определите полезный </a:t>
                </a:r>
                <a:r>
                  <a:rPr lang="ru-RU" dirty="0"/>
                  <a:t>энергетический выход ядерной реакции, в которой при облучении изотопа азота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ru-RU" i="1" smtClean="0">
                            <a:latin typeface="Cambria Math"/>
                          </a:rPr>
                        </m:ctrlPr>
                      </m:sPrePr>
                      <m:sub>
                        <m:r>
                          <a:rPr lang="en-US" b="0" i="1" smtClean="0">
                            <a:latin typeface="Cambria Math"/>
                          </a:rPr>
                          <m:t>7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15</m:t>
                        </m:r>
                      </m:sup>
                      <m:e>
                        <m:r>
                          <a:rPr lang="en-US" b="0" i="1" smtClean="0">
                            <a:latin typeface="Cambria Math"/>
                          </a:rPr>
                          <m:t>𝑁</m:t>
                        </m:r>
                      </m:e>
                    </m:sPre>
                  </m:oMath>
                </a14:m>
                <a:r>
                  <a:rPr lang="en-US" dirty="0" smtClean="0"/>
                  <a:t> </a:t>
                </a:r>
                <a:r>
                  <a:rPr lang="ru-RU" dirty="0" smtClean="0"/>
                  <a:t>протонами</a:t>
                </a:r>
                <a:r>
                  <a:rPr lang="ru-RU" dirty="0"/>
                  <a:t>, энергия которых составляет 1,2 </a:t>
                </a:r>
                <a:r>
                  <a:rPr lang="ru-RU" dirty="0" smtClean="0"/>
                  <a:t>МэВ, </a:t>
                </a:r>
                <a:r>
                  <a:rPr lang="ru-RU" dirty="0"/>
                  <a:t>образуется </a:t>
                </a:r>
                <a:r>
                  <a:rPr lang="ru-RU" dirty="0" smtClean="0"/>
                  <a:t>углерод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ru-RU" i="1" smtClean="0">
                            <a:latin typeface="Cambria Math"/>
                          </a:rPr>
                        </m:ctrlPr>
                      </m:sPrePr>
                      <m:sub>
                        <m:r>
                          <a:rPr lang="en-US" b="0" i="1" smtClean="0">
                            <a:latin typeface="Cambria Math"/>
                          </a:rPr>
                          <m:t>6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12</m:t>
                        </m:r>
                      </m:sup>
                      <m:e>
                        <m:r>
                          <a:rPr lang="en-US" b="0" i="1" smtClean="0">
                            <a:latin typeface="Cambria Math"/>
                          </a:rPr>
                          <m:t>𝐶</m:t>
                        </m:r>
                      </m:e>
                    </m:sPre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и </a:t>
                </a:r>
                <a:r>
                  <a:rPr lang="el-GR" dirty="0" smtClean="0"/>
                  <a:t>α</a:t>
                </a:r>
                <a:r>
                  <a:rPr lang="ru-RU" dirty="0" smtClean="0"/>
                  <a:t>-частица</a:t>
                </a:r>
                <a:r>
                  <a:rPr lang="ru-RU" dirty="0"/>
                  <a:t>.</a:t>
                </a:r>
                <a:endParaRPr lang="ru-RU" dirty="0"/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616" y="267494"/>
                <a:ext cx="8498533" cy="931537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646" t="-3268" r="-215" b="-1045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0638870"/>
              </p:ext>
            </p:extLst>
          </p:nvPr>
        </p:nvGraphicFramePr>
        <p:xfrm>
          <a:off x="321616" y="1247218"/>
          <a:ext cx="2375942" cy="388076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375942"/>
              </a:tblGrid>
              <a:tr h="2923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Дано</a:t>
                      </a:r>
                      <a:r>
                        <a:rPr lang="ru-RU" sz="1800" dirty="0" smtClean="0">
                          <a:effectLst/>
                        </a:rPr>
                        <a:t>:</a:t>
                      </a:r>
                      <a:endParaRPr lang="en-US" sz="18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9214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Прямоугольник 3"/>
              <p:cNvSpPr/>
              <p:nvPr/>
            </p:nvSpPr>
            <p:spPr>
              <a:xfrm>
                <a:off x="3203848" y="544492"/>
                <a:ext cx="616644" cy="3775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ru-RU" i="1"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en-US" i="1">
                              <a:latin typeface="Cambria Math"/>
                            </a:rPr>
                            <m:t>7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15</m:t>
                          </m:r>
                        </m:sup>
                        <m:e>
                          <m:r>
                            <a:rPr lang="en-US" i="1">
                              <a:latin typeface="Cambria Math"/>
                            </a:rPr>
                            <m:t>𝑁</m:t>
                          </m:r>
                        </m:e>
                      </m:sPre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544492"/>
                <a:ext cx="616644" cy="377539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b="-161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Прямоугольник 4"/>
              <p:cNvSpPr/>
              <p:nvPr/>
            </p:nvSpPr>
            <p:spPr>
              <a:xfrm>
                <a:off x="2240310" y="845356"/>
                <a:ext cx="590675" cy="3747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ru-RU" i="1"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en-US" i="1">
                              <a:latin typeface="Cambria Math"/>
                            </a:rPr>
                            <m:t>6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12</m:t>
                          </m:r>
                        </m:sup>
                        <m:e>
                          <m:r>
                            <a:rPr lang="en-US" i="1">
                              <a:latin typeface="Cambria Math"/>
                            </a:rPr>
                            <m:t>𝐶</m:t>
                          </m:r>
                        </m:e>
                      </m:sPre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0310" y="845356"/>
                <a:ext cx="590675" cy="374783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Прямоугольник 5"/>
              <p:cNvSpPr/>
              <p:nvPr/>
            </p:nvSpPr>
            <p:spPr>
              <a:xfrm>
                <a:off x="3131840" y="846511"/>
                <a:ext cx="632096" cy="3736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ru-RU" i="1" smtClean="0"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sup>
                        <m:e>
                          <m:r>
                            <a:rPr lang="en-US" b="0" i="1" smtClean="0">
                              <a:latin typeface="Cambria Math"/>
                            </a:rPr>
                            <m:t>𝐻𝑒</m:t>
                          </m:r>
                        </m:e>
                      </m:sPre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40" y="846511"/>
                <a:ext cx="632096" cy="373628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Прямоугольник 6"/>
              <p:cNvSpPr/>
              <p:nvPr/>
            </p:nvSpPr>
            <p:spPr>
              <a:xfrm>
                <a:off x="4072159" y="550152"/>
                <a:ext cx="519950" cy="3719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ru-RU" i="1" smtClean="0"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p>
                        <m:e>
                          <m:r>
                            <a:rPr lang="en-US" b="0" i="1" smtClean="0">
                              <a:latin typeface="Cambria Math"/>
                            </a:rPr>
                            <m:t>𝐻</m:t>
                          </m:r>
                        </m:e>
                      </m:sPre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2159" y="550152"/>
                <a:ext cx="519950" cy="371961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Прямоугольник 7"/>
              <p:cNvSpPr/>
              <p:nvPr/>
            </p:nvSpPr>
            <p:spPr>
              <a:xfrm>
                <a:off x="6990118" y="550152"/>
                <a:ext cx="1581715" cy="3907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𝑝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=1,2 </m:t>
                      </m:r>
                      <m:r>
                        <a:rPr lang="ru-RU" b="0" i="1" smtClean="0">
                          <a:latin typeface="Cambria Math"/>
                        </a:rPr>
                        <m:t>МэВ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0118" y="550152"/>
                <a:ext cx="1581715" cy="390748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2773175" y="1239089"/>
            <a:ext cx="1125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Решение: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830986" y="1550635"/>
            <a:ext cx="5989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1. Запишем </a:t>
            </a:r>
            <a:r>
              <a:rPr lang="ru-RU" dirty="0"/>
              <a:t>ядерную реакцию взаимодействия изотопа </a:t>
            </a:r>
            <a:r>
              <a:rPr lang="ru-RU" dirty="0" smtClean="0"/>
              <a:t>азота </a:t>
            </a:r>
            <a:r>
              <a:rPr lang="ru-RU" dirty="0"/>
              <a:t>с протоном</a:t>
            </a:r>
            <a:r>
              <a:rPr lang="ru-RU" dirty="0" smtClean="0"/>
              <a:t>.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TextBox 10"/>
              <p:cNvSpPr txBox="1"/>
              <p:nvPr/>
            </p:nvSpPr>
            <p:spPr>
              <a:xfrm>
                <a:off x="4568705" y="2139702"/>
                <a:ext cx="2476319" cy="3787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ru-RU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7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15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𝑁</m:t>
                          </m:r>
                        </m:e>
                      </m:sPre>
                      <m:r>
                        <a:rPr lang="ru-RU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+</m:t>
                      </m:r>
                      <m:sPre>
                        <m:sPrePr>
                          <m:ctrlPr>
                            <a:rPr lang="ru-RU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1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</m:sPre>
                      <m:r>
                        <a:rPr lang="ru-RU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→</m:t>
                      </m:r>
                      <m:sPre>
                        <m:sPrePr>
                          <m:ctrlPr>
                            <a:rPr lang="ru-RU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PrePr>
                        <m:sub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6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12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𝐶</m:t>
                          </m:r>
                        </m:e>
                      </m:sPre>
                      <m:r>
                        <a:rPr lang="ru-RU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+</m:t>
                      </m:r>
                      <m:sPre>
                        <m:sPrePr>
                          <m:ctrlPr>
                            <a:rPr lang="ru-RU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4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𝐻𝑒</m:t>
                          </m:r>
                        </m:e>
                      </m:sPre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8705" y="2139702"/>
                <a:ext cx="2476319" cy="378758"/>
              </a:xfrm>
              <a:prstGeom prst="rect">
                <a:avLst/>
              </a:prstGeom>
              <a:blipFill rotWithShape="1">
                <a:blip r:embed="rId8" cstate="print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Прямоугольник 11"/>
          <p:cNvSpPr/>
          <p:nvPr/>
        </p:nvSpPr>
        <p:spPr>
          <a:xfrm>
            <a:off x="2830985" y="2475691"/>
            <a:ext cx="59891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2</a:t>
            </a:r>
            <a:r>
              <a:rPr lang="ru-RU" dirty="0" smtClean="0"/>
              <a:t>. Запишем формулу энергетического выхода ядерной реакции: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TextBox 13"/>
              <p:cNvSpPr txBox="1"/>
              <p:nvPr/>
            </p:nvSpPr>
            <p:spPr>
              <a:xfrm>
                <a:off x="4015649" y="2885097"/>
                <a:ext cx="3956468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𝐸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=(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𝑁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𝑝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𝐶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𝐻𝑒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)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ru-RU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931,5</m:t>
                      </m:r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5649" y="2885097"/>
                <a:ext cx="3956468" cy="390748"/>
              </a:xfrm>
              <a:prstGeom prst="rect">
                <a:avLst/>
              </a:prstGeom>
              <a:blipFill rotWithShape="1">
                <a:blip r:embed="rId9" cstate="print"/>
                <a:stretch>
                  <a:fillRect b="-781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5" name="TextBox 14"/>
              <p:cNvSpPr txBox="1"/>
              <p:nvPr/>
            </p:nvSpPr>
            <p:spPr>
              <a:xfrm>
                <a:off x="2773175" y="3281359"/>
                <a:ext cx="60975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𝐸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=(15,0</m:t>
                      </m:r>
                      <m:r>
                        <a:rPr lang="ru-RU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0011+1,00783−12,0096−4,002603)∙931,5</m:t>
                      </m:r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3175" y="3281359"/>
                <a:ext cx="6097567" cy="369332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Прямоугольник 15"/>
          <p:cNvSpPr/>
          <p:nvPr/>
        </p:nvSpPr>
        <p:spPr>
          <a:xfrm>
            <a:off x="323850" y="3435846"/>
            <a:ext cx="21723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err="1" smtClean="0"/>
              <a:t>m</a:t>
            </a:r>
            <a:r>
              <a:rPr lang="en-US" baseline="-25000" dirty="0" err="1" smtClean="0"/>
              <a:t>N</a:t>
            </a:r>
            <a:r>
              <a:rPr lang="en-US" dirty="0" smtClean="0"/>
              <a:t> = </a:t>
            </a:r>
            <a:r>
              <a:rPr lang="ru-RU" dirty="0" smtClean="0"/>
              <a:t>15,00011</a:t>
            </a:r>
            <a:r>
              <a:rPr lang="en-US" dirty="0" smtClean="0"/>
              <a:t> </a:t>
            </a:r>
            <a:r>
              <a:rPr lang="ru-RU" dirty="0" err="1" smtClean="0"/>
              <a:t>а.е.м</a:t>
            </a:r>
            <a:r>
              <a:rPr lang="ru-RU" dirty="0" smtClean="0"/>
              <a:t>.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7" name="Прямоугольник 16"/>
              <p:cNvSpPr/>
              <p:nvPr/>
            </p:nvSpPr>
            <p:spPr>
              <a:xfrm>
                <a:off x="279423" y="3723878"/>
                <a:ext cx="229223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dirty="0" smtClean="0">
                          <a:latin typeface="Cambria Math"/>
                        </a:rPr>
                        <m:t>𝑚</m:t>
                      </m:r>
                      <m:r>
                        <a:rPr lang="ru-RU" i="1" baseline="-25000" dirty="0" err="1">
                          <a:latin typeface="Cambria Math"/>
                        </a:rPr>
                        <m:t>𝑝</m:t>
                      </m:r>
                      <m:r>
                        <a:rPr lang="ru-RU" i="1" dirty="0">
                          <a:latin typeface="Cambria Math"/>
                        </a:rPr>
                        <m:t>=1,00783 </m:t>
                      </m:r>
                      <m:r>
                        <a:rPr lang="ru-RU" i="1" dirty="0" err="1" smtClean="0">
                          <a:latin typeface="Cambria Math"/>
                        </a:rPr>
                        <m:t>а.е.м</m:t>
                      </m:r>
                      <m:r>
                        <a:rPr lang="ru-RU" i="1" dirty="0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7" name="Прямоугольник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423" y="3723878"/>
                <a:ext cx="2292231" cy="369332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8" name="Прямоугольник 17"/>
              <p:cNvSpPr/>
              <p:nvPr/>
            </p:nvSpPr>
            <p:spPr>
              <a:xfrm>
                <a:off x="312393" y="4006033"/>
                <a:ext cx="203453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i="1" dirty="0" smtClean="0">
                        <a:latin typeface="Cambria Math"/>
                      </a:rPr>
                      <m:t>𝑚</m:t>
                    </m:r>
                    <m:r>
                      <a:rPr lang="ru-RU" b="0" i="1" baseline="-25000" dirty="0" smtClean="0">
                        <a:latin typeface="Cambria Math"/>
                      </a:rPr>
                      <m:t>С</m:t>
                    </m:r>
                    <m:r>
                      <a:rPr lang="ru-RU" i="1" baseline="-25000" dirty="0" err="1">
                        <a:latin typeface="Cambria Math"/>
                      </a:rPr>
                      <m:t> </m:t>
                    </m:r>
                  </m:oMath>
                </a14:m>
                <a:r>
                  <a:rPr lang="ru-RU" dirty="0" smtClean="0"/>
                  <a:t>= 12,0096 </a:t>
                </a:r>
                <a:r>
                  <a:rPr lang="ru-RU" dirty="0" err="1" smtClean="0"/>
                  <a:t>а.е.м</a:t>
                </a:r>
                <a:r>
                  <a:rPr lang="ru-RU" dirty="0" smtClean="0"/>
                  <a:t>.</a:t>
                </a:r>
                <a:endParaRPr lang="ru-RU" dirty="0"/>
              </a:p>
            </p:txBody>
          </p:sp>
        </mc:Choice>
        <mc:Fallback>
          <p:sp>
            <p:nvSpPr>
              <p:cNvPr id="18" name="Прямоугольник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393" y="4006033"/>
                <a:ext cx="2034531" cy="369332"/>
              </a:xfrm>
              <a:prstGeom prst="rect">
                <a:avLst/>
              </a:prstGeom>
              <a:blipFill rotWithShape="1">
                <a:blip r:embed="rId12" cstate="print"/>
                <a:stretch>
                  <a:fillRect t="-8197" r="-2395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9" name="Прямоугольник 18"/>
              <p:cNvSpPr/>
              <p:nvPr/>
            </p:nvSpPr>
            <p:spPr>
              <a:xfrm>
                <a:off x="307988" y="4319858"/>
                <a:ext cx="225920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i="1" dirty="0" smtClean="0">
                        <a:latin typeface="Cambria Math"/>
                      </a:rPr>
                      <m:t>𝑚</m:t>
                    </m:r>
                    <m:r>
                      <a:rPr lang="en-US" b="0" i="1" baseline="-25000" dirty="0" smtClean="0">
                        <a:latin typeface="Cambria Math"/>
                      </a:rPr>
                      <m:t>𝐻𝑒</m:t>
                    </m:r>
                    <m:r>
                      <a:rPr lang="ru-RU" i="1" baseline="-25000" dirty="0" err="1">
                        <a:latin typeface="Cambria Math"/>
                      </a:rPr>
                      <m:t> </m:t>
                    </m:r>
                  </m:oMath>
                </a14:m>
                <a:r>
                  <a:rPr lang="ru-RU" dirty="0" smtClean="0"/>
                  <a:t>= </a:t>
                </a:r>
                <a:r>
                  <a:rPr lang="ru-RU" dirty="0"/>
                  <a:t>4,002603</a:t>
                </a:r>
                <a:r>
                  <a:rPr lang="ru-RU" dirty="0" smtClean="0"/>
                  <a:t> </a:t>
                </a:r>
                <a:r>
                  <a:rPr lang="ru-RU" dirty="0" err="1" smtClean="0"/>
                  <a:t>а.е.м</a:t>
                </a:r>
                <a:r>
                  <a:rPr lang="ru-RU" dirty="0" smtClean="0"/>
                  <a:t>.</a:t>
                </a:r>
                <a:endParaRPr lang="ru-RU" dirty="0"/>
              </a:p>
            </p:txBody>
          </p:sp>
        </mc:Choice>
        <mc:Fallback>
          <p:sp>
            <p:nvSpPr>
              <p:cNvPr id="19" name="Прямоугольник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988" y="4319858"/>
                <a:ext cx="2259208" cy="369332"/>
              </a:xfrm>
              <a:prstGeom prst="rect">
                <a:avLst/>
              </a:prstGeom>
              <a:blipFill rotWithShape="1">
                <a:blip r:embed="rId13" cstate="print"/>
                <a:stretch>
                  <a:fillRect t="-8333" r="-2162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TextBox 19"/>
              <p:cNvSpPr txBox="1"/>
              <p:nvPr/>
            </p:nvSpPr>
            <p:spPr>
              <a:xfrm>
                <a:off x="5868144" y="267494"/>
                <a:ext cx="9150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𝐸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 ?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267494"/>
                <a:ext cx="915058" cy="369332"/>
              </a:xfrm>
              <a:prstGeom prst="rect">
                <a:avLst/>
              </a:prstGeom>
              <a:blipFill rotWithShape="1">
                <a:blip r:embed="rId1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Прямоугольник 20"/>
              <p:cNvSpPr/>
              <p:nvPr/>
            </p:nvSpPr>
            <p:spPr>
              <a:xfrm>
                <a:off x="5009364" y="3609061"/>
                <a:ext cx="162518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∆</m:t>
                    </m:r>
                    <m:r>
                      <a:rPr lang="en-US" i="1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𝐸</m:t>
                    </m:r>
                    <m:r>
                      <a:rPr lang="en-US" i="1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=−4 М</m:t>
                    </m:r>
                    <m:r>
                      <a:rPr lang="ru-RU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эВ</m:t>
                    </m:r>
                  </m:oMath>
                </a14:m>
                <a:r>
                  <a:rPr lang="ru-RU" dirty="0" smtClean="0">
                    <a:solidFill>
                      <a:schemeClr val="tx2"/>
                    </a:solidFill>
                  </a:rPr>
                  <a:t>.</a:t>
                </a:r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21" name="Прямоугольник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9364" y="3609061"/>
                <a:ext cx="1625188" cy="369332"/>
              </a:xfrm>
              <a:prstGeom prst="rect">
                <a:avLst/>
              </a:prstGeom>
              <a:blipFill rotWithShape="1">
                <a:blip r:embed="rId15" cstate="print"/>
                <a:stretch>
                  <a:fillRect t="-8197" r="-2632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Прямоугольник 21"/>
          <p:cNvSpPr/>
          <p:nvPr/>
        </p:nvSpPr>
        <p:spPr>
          <a:xfrm>
            <a:off x="2827377" y="3868274"/>
            <a:ext cx="59891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Исходная </a:t>
            </a:r>
            <a:r>
              <a:rPr lang="ru-RU" sz="1600" dirty="0"/>
              <a:t>ненулевая кинетическая энергия протона увеличивает кинетическую энергию продуктов реакции, но не изменяет ее полезного энергетического выхода.</a:t>
            </a:r>
          </a:p>
        </p:txBody>
      </p:sp>
    </p:spTree>
    <p:extLst>
      <p:ext uri="{BB962C8B-B14F-4D97-AF65-F5344CB8AC3E}">
        <p14:creationId xmlns:p14="http://schemas.microsoft.com/office/powerpoint/2010/main" xmlns="" val="190241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17772E-6 L -0.554 0.8599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708" y="42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3224 0.23604 " pathEditMode="relative" ptsTypes="AA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1216 0.29374 " pathEditMode="relative" ptsTypes="AA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02993E-6 L -0.73681 0.35483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840" y="17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5.18359E-7 L -0.21789 0.37705 " pathEditMode="relative" ptsTypes="AA">
                                      <p:cBhvr>
                                        <p:cTn id="5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93089E-6 L -0.31215 0.44524 " pathEditMode="relative" ptsTypes="AA">
                                      <p:cBhvr>
                                        <p:cTn id="6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/>
      <p:bldP spid="10" grpId="0"/>
      <p:bldP spid="11" grpId="0" animBg="1"/>
      <p:bldP spid="12" grpId="0"/>
      <p:bldP spid="14" grpId="0" animBg="1"/>
      <p:bldP spid="15" grpId="0" animBg="1"/>
      <p:bldP spid="16" grpId="0"/>
      <p:bldP spid="17" grpId="0" animBg="1"/>
      <p:bldP spid="18" grpId="0" animBg="1"/>
      <p:bldP spid="19" grpId="0" animBg="1"/>
      <p:bldP spid="20" grpId="0" animBg="1"/>
      <p:bldP spid="20" grpId="1" animBg="1"/>
      <p:bldP spid="21" grpId="0" animBg="1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Прямоугольник 1"/>
              <p:cNvSpPr/>
              <p:nvPr/>
            </p:nvSpPr>
            <p:spPr>
              <a:xfrm>
                <a:off x="323850" y="267494"/>
                <a:ext cx="8496300" cy="6529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b="1" dirty="0" smtClean="0"/>
                  <a:t>Задача 4. </a:t>
                </a:r>
                <a:r>
                  <a:rPr lang="ru-RU" dirty="0" smtClean="0"/>
                  <a:t>Рассчитайте, </a:t>
                </a:r>
                <a:r>
                  <a:rPr lang="ru-RU" dirty="0"/>
                  <a:t>какова электрическая мощность атомной электростанции, которая расходует в сутки 220 </a:t>
                </a:r>
                <a:r>
                  <a:rPr lang="ru-RU" dirty="0" smtClean="0"/>
                  <a:t>г </a:t>
                </a:r>
                <a:r>
                  <a:rPr lang="ru-RU" dirty="0"/>
                  <a:t>изотопа </a:t>
                </a:r>
                <a:r>
                  <a:rPr lang="ru-RU" dirty="0" smtClean="0"/>
                  <a:t>урана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ru-RU" i="1" smtClean="0">
                            <a:latin typeface="Cambria Math"/>
                          </a:rPr>
                        </m:ctrlPr>
                      </m:sPrePr>
                      <m:sub>
                        <m:r>
                          <a:rPr lang="en-US" b="0" i="1" smtClean="0">
                            <a:latin typeface="Cambria Math"/>
                          </a:rPr>
                          <m:t>92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235</m:t>
                        </m:r>
                      </m:sup>
                      <m:e>
                        <m:r>
                          <a:rPr lang="en-US" b="0" i="1" smtClean="0">
                            <a:latin typeface="Cambria Math"/>
                          </a:rPr>
                          <m:t>𝑈</m:t>
                        </m:r>
                      </m:e>
                    </m:sPre>
                  </m:oMath>
                </a14:m>
                <a:r>
                  <a:rPr lang="en-US" dirty="0" smtClean="0"/>
                  <a:t> </a:t>
                </a:r>
                <a:r>
                  <a:rPr lang="ru-RU" dirty="0"/>
                  <a:t>и имеющей КПД </a:t>
                </a:r>
                <a:r>
                  <a:rPr lang="ru-RU" dirty="0" smtClean="0"/>
                  <a:t>25%.</a:t>
                </a:r>
                <a:endParaRPr lang="ru-RU" dirty="0"/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850" y="267494"/>
                <a:ext cx="8496300" cy="652936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574" t="-4673" b="-1495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38228545"/>
              </p:ext>
            </p:extLst>
          </p:nvPr>
        </p:nvGraphicFramePr>
        <p:xfrm>
          <a:off x="323850" y="987575"/>
          <a:ext cx="1223814" cy="1936599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223814"/>
              </a:tblGrid>
              <a:tr h="376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Дано</a:t>
                      </a:r>
                      <a:r>
                        <a:rPr lang="ru-RU" sz="1800" dirty="0" smtClean="0">
                          <a:effectLst/>
                        </a:rPr>
                        <a:t>:</a:t>
                      </a:r>
                      <a:endParaRPr lang="en-US" sz="18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35559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01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74227" y="987574"/>
            <a:ext cx="1125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Решение: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004048" y="267494"/>
            <a:ext cx="631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P </a:t>
            </a:r>
            <a:r>
              <a:rPr lang="en-US" dirty="0" smtClean="0"/>
              <a:t>= 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699792" y="551098"/>
            <a:ext cx="1072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т </a:t>
            </a:r>
            <a:r>
              <a:rPr lang="ru-RU" dirty="0" smtClean="0"/>
              <a:t>= 220 г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Прямоугольник 6"/>
              <p:cNvSpPr/>
              <p:nvPr/>
            </p:nvSpPr>
            <p:spPr>
              <a:xfrm>
                <a:off x="4860032" y="545679"/>
                <a:ext cx="703654" cy="3801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ru-RU" i="1"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en-US" i="1">
                              <a:latin typeface="Cambria Math"/>
                            </a:rPr>
                            <m:t>92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235</m:t>
                          </m:r>
                        </m:sup>
                        <m:e>
                          <m:r>
                            <a:rPr lang="en-US" i="1">
                              <a:latin typeface="Cambria Math"/>
                            </a:rPr>
                            <m:t>𝑈</m:t>
                          </m:r>
                        </m:e>
                      </m:sPre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545679"/>
                <a:ext cx="703654" cy="380169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b="-161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TextBox 7"/>
              <p:cNvSpPr txBox="1"/>
              <p:nvPr/>
            </p:nvSpPr>
            <p:spPr>
              <a:xfrm>
                <a:off x="6588224" y="572178"/>
                <a:ext cx="1100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𝜂</m:t>
                      </m:r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=0,25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224" y="572178"/>
                <a:ext cx="1100301" cy="36933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49441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24283E-6 L -0.4908 0.4615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549" y="23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85714E-6 L -0.26337 0.17494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77" y="87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2.85714E-6 L -0.48733 0.24498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75" y="122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74946E-6 L -0.69011 0.31101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514" y="15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5" grpId="1"/>
      <p:bldP spid="6" grpId="0"/>
      <p:bldP spid="6" grpId="1"/>
      <p:bldP spid="7" grpId="0" animBg="1"/>
      <p:bldP spid="7" grpId="1" animBg="1"/>
      <p:bldP spid="8" grpId="0" animBg="1"/>
      <p:bldP spid="8" grpId="1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ca3fe3e77f9c5931252accf4f8b1a31067b223c8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217</Words>
  <Application>Microsoft Office PowerPoint</Application>
  <PresentationFormat>Экран (16:9)</PresentationFormat>
  <Paragraphs>83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21</cp:revision>
  <dcterms:created xsi:type="dcterms:W3CDTF">2014-05-07T08:16:11Z</dcterms:created>
  <dcterms:modified xsi:type="dcterms:W3CDTF">2016-09-28T17:36:15Z</dcterms:modified>
</cp:coreProperties>
</file>